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9"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1" r:id="rId18"/>
    <p:sldId id="272" r:id="rId19"/>
    <p:sldId id="269" r:id="rId20"/>
    <p:sldId id="273" r:id="rId21"/>
    <p:sldId id="274" r:id="rId22"/>
    <p:sldId id="275"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7" r:id="rId41"/>
    <p:sldId id="298" r:id="rId42"/>
    <p:sldId id="299" r:id="rId43"/>
    <p:sldId id="300" r:id="rId44"/>
    <p:sldId id="301" r:id="rId45"/>
    <p:sldId id="303" r:id="rId46"/>
    <p:sldId id="304" r:id="rId47"/>
    <p:sldId id="305" r:id="rId48"/>
    <p:sldId id="307" r:id="rId49"/>
    <p:sldId id="278"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940"/>
    <a:srgbClr val="0FD7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t="12501"/>
          <a:stretch>
            <a:fillRect/>
          </a:stretch>
        </p:blipFill>
        <p:spPr>
          <a:xfrm>
            <a:off x="-77470" y="-67310"/>
            <a:ext cx="12346305" cy="6929120"/>
          </a:xfrm>
          <a:prstGeom prst="rect">
            <a:avLst/>
          </a:prstGeom>
        </p:spPr>
      </p:pic>
      <p:grpSp>
        <p:nvGrpSpPr>
          <p:cNvPr id="2" name="Group 1"/>
          <p:cNvGrpSpPr/>
          <p:nvPr/>
        </p:nvGrpSpPr>
        <p:grpSpPr>
          <a:xfrm>
            <a:off x="3033395" y="645795"/>
            <a:ext cx="5871210" cy="5871210"/>
            <a:chOff x="4777" y="1017"/>
            <a:chExt cx="9246" cy="9246"/>
          </a:xfrm>
        </p:grpSpPr>
        <p:sp>
          <p:nvSpPr>
            <p:cNvPr id="6" name="Oval 5"/>
            <p:cNvSpPr/>
            <p:nvPr/>
          </p:nvSpPr>
          <p:spPr>
            <a:xfrm>
              <a:off x="4777" y="1017"/>
              <a:ext cx="9246" cy="9246"/>
            </a:xfrm>
            <a:prstGeom prst="ellipse">
              <a:avLst/>
            </a:prstGeom>
            <a:solidFill>
              <a:srgbClr val="00B050"/>
            </a:solidFill>
            <a:ln w="1365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5774" y="3630"/>
              <a:ext cx="7253" cy="4021"/>
            </a:xfrm>
            <a:prstGeom prst="rect">
              <a:avLst/>
            </a:prstGeom>
            <a:noFill/>
          </p:spPr>
          <p:txBody>
            <a:bodyPr wrap="square" rtlCol="0">
              <a:spAutoFit/>
            </a:bodyPr>
            <a:p>
              <a:pPr algn="ctr"/>
              <a:r>
                <a:rPr lang="en-US" sz="3200">
                  <a:solidFill>
                    <a:schemeClr val="bg1"/>
                  </a:solidFill>
                  <a:latin typeface="Source Sans Pro Black" panose="020B0803030403020204" charset="0"/>
                  <a:cs typeface="Source Sans Pro Black" panose="020B0803030403020204" charset="0"/>
                </a:rPr>
                <a:t>Pengembangan Sistem Informasi skill Publication and Freelancer Berbasis website</a:t>
              </a:r>
              <a:endParaRPr lang="en-US" sz="3200">
                <a:solidFill>
                  <a:schemeClr val="bg1"/>
                </a:solidFill>
                <a:latin typeface="Source Sans Pro Black" panose="020B0803030403020204" charset="0"/>
                <a:cs typeface="Source Sans Pro Black" panose="020B0803030403020204" charset="0"/>
              </a:endParaRPr>
            </a:p>
          </p:txBody>
        </p:sp>
      </p:gr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Oval 2"/>
          <p:cNvSpPr/>
          <p:nvPr/>
        </p:nvSpPr>
        <p:spPr>
          <a:xfrm>
            <a:off x="2287270" y="2265680"/>
            <a:ext cx="2567305" cy="2567305"/>
          </a:xfrm>
          <a:prstGeom prst="ellipse">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06A940"/>
              </a:solidFill>
            </a:endParaRPr>
          </a:p>
        </p:txBody>
      </p:sp>
      <p:sp>
        <p:nvSpPr>
          <p:cNvPr id="4" name="Text Box 3"/>
          <p:cNvSpPr txBox="1"/>
          <p:nvPr/>
        </p:nvSpPr>
        <p:spPr>
          <a:xfrm>
            <a:off x="4458970" y="923925"/>
            <a:ext cx="3816985" cy="706755"/>
          </a:xfrm>
          <a:prstGeom prst="rect">
            <a:avLst/>
          </a:prstGeom>
          <a:noFill/>
        </p:spPr>
        <p:txBody>
          <a:bodyPr wrap="none" rtlCol="0">
            <a:spAutoFit/>
          </a:bodyPr>
          <a:p>
            <a:r>
              <a:rPr lang="en-US" sz="4000">
                <a:solidFill>
                  <a:srgbClr val="06A940"/>
                </a:solidFill>
                <a:latin typeface="Source Sans Pro Black" panose="020B0803030403020204" charset="0"/>
                <a:cs typeface="Source Sans Pro Black" panose="020B0803030403020204" charset="0"/>
              </a:rPr>
              <a:t>SISTEM SERUPA</a:t>
            </a:r>
            <a:endParaRPr lang="en-US" sz="40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2773045" y="3288030"/>
            <a:ext cx="1595755" cy="521970"/>
          </a:xfrm>
          <a:prstGeom prst="rect">
            <a:avLst/>
          </a:prstGeom>
          <a:noFill/>
        </p:spPr>
        <p:txBody>
          <a:bodyPr wrap="none" rtlCol="0">
            <a:spAutoFit/>
          </a:bodyPr>
          <a:p>
            <a:r>
              <a:rPr lang="en-US" sz="2800">
                <a:solidFill>
                  <a:schemeClr val="bg1"/>
                </a:solidFill>
                <a:latin typeface="Source Sans Pro Black" panose="020B0803030403020204" charset="0"/>
                <a:cs typeface="Source Sans Pro Black" panose="020B0803030403020204" charset="0"/>
              </a:rPr>
              <a:t>LinkedIn</a:t>
            </a:r>
            <a:endParaRPr lang="en-US" sz="2800">
              <a:solidFill>
                <a:schemeClr val="bg1"/>
              </a:solidFill>
              <a:latin typeface="Source Sans Pro Black" panose="020B0803030403020204" charset="0"/>
              <a:cs typeface="Source Sans Pro Black" panose="020B0803030403020204" charset="0"/>
            </a:endParaRPr>
          </a:p>
        </p:txBody>
      </p:sp>
      <p:sp>
        <p:nvSpPr>
          <p:cNvPr id="6" name="Oval 5"/>
          <p:cNvSpPr/>
          <p:nvPr/>
        </p:nvSpPr>
        <p:spPr>
          <a:xfrm>
            <a:off x="7615555" y="2265680"/>
            <a:ext cx="2567305" cy="2567305"/>
          </a:xfrm>
          <a:prstGeom prst="ellipse">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06A940"/>
              </a:solidFill>
            </a:endParaRPr>
          </a:p>
        </p:txBody>
      </p:sp>
      <p:sp>
        <p:nvSpPr>
          <p:cNvPr id="7" name="Text Box 6"/>
          <p:cNvSpPr txBox="1"/>
          <p:nvPr/>
        </p:nvSpPr>
        <p:spPr>
          <a:xfrm>
            <a:off x="7995285" y="3288030"/>
            <a:ext cx="2004695" cy="521970"/>
          </a:xfrm>
          <a:prstGeom prst="rect">
            <a:avLst/>
          </a:prstGeom>
          <a:noFill/>
        </p:spPr>
        <p:txBody>
          <a:bodyPr wrap="none" rtlCol="0">
            <a:spAutoFit/>
          </a:bodyPr>
          <a:p>
            <a:r>
              <a:rPr lang="en-US" sz="2800">
                <a:solidFill>
                  <a:schemeClr val="bg1"/>
                </a:solidFill>
                <a:latin typeface="Source Sans Pro Black" panose="020B0803030403020204" charset="0"/>
                <a:cs typeface="Source Sans Pro Black" panose="020B0803030403020204" charset="0"/>
              </a:rPr>
              <a:t>Sejasa.com</a:t>
            </a:r>
            <a:endParaRPr lang="en-US" sz="2800">
              <a:solidFill>
                <a:schemeClr val="bg1"/>
              </a:solidFill>
              <a:latin typeface="Source Sans Pro Black" panose="020B0803030403020204" charset="0"/>
              <a:cs typeface="Source Sans Pro Black" panose="020B0803030403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85920" y="1812925"/>
            <a:ext cx="3820160" cy="706755"/>
          </a:xfrm>
          <a:prstGeom prst="rect">
            <a:avLst/>
          </a:prstGeom>
          <a:noFill/>
        </p:spPr>
        <p:txBody>
          <a:bodyPr wrap="none" rtlCol="0">
            <a:spAutoFit/>
          </a:bodyPr>
          <a:p>
            <a:r>
              <a:rPr lang="en-US" sz="4000">
                <a:solidFill>
                  <a:srgbClr val="06A940"/>
                </a:solidFill>
                <a:latin typeface="Source Sans Pro Black" panose="020B0803030403020204" charset="0"/>
                <a:cs typeface="Source Sans Pro Black" panose="020B0803030403020204" charset="0"/>
              </a:rPr>
              <a:t>Mengapa perlu?</a:t>
            </a:r>
            <a:endParaRPr lang="en-US" sz="40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1852295" y="3056890"/>
            <a:ext cx="8188325" cy="1198880"/>
          </a:xfrm>
          <a:prstGeom prst="rect">
            <a:avLst/>
          </a:prstGeom>
          <a:noFill/>
        </p:spPr>
        <p:txBody>
          <a:bodyPr wrap="square" rtlCol="0">
            <a:spAutoFit/>
          </a:bodyPr>
          <a:p>
            <a:pPr algn="ctr"/>
            <a:r>
              <a:rPr lang="en-US">
                <a:latin typeface="Source Sans Pro Black" panose="020B0803030403020204" charset="0"/>
                <a:cs typeface="Source Sans Pro Black" panose="020B0803030403020204" charset="0"/>
              </a:rPr>
              <a:t> Jumlah usia produktif jauh lebih besar dibandingkan kelompok non-produktif. Mereka perlu channel distribusi untuk menyalurkan bakat dan kompetensinya. Jikalau tidak, bencana sosial tentu akan segera hadir di tengah-tengah kita.</a:t>
            </a:r>
            <a:endParaRPr lang="en-US">
              <a:latin typeface="Source Sans Pro Black" panose="020B0803030403020204" charset="0"/>
              <a:cs typeface="Source Sans Pro Black" panose="020B0803030403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80510" y="856615"/>
            <a:ext cx="4030345" cy="706755"/>
          </a:xfrm>
          <a:prstGeom prst="rect">
            <a:avLst/>
          </a:prstGeom>
          <a:noFill/>
        </p:spPr>
        <p:txBody>
          <a:bodyPr wrap="none" rtlCol="0">
            <a:spAutoFit/>
          </a:bodyPr>
          <a:p>
            <a:r>
              <a:rPr lang="en-US" sz="4000">
                <a:solidFill>
                  <a:srgbClr val="06A940"/>
                </a:solidFill>
                <a:latin typeface="Source Sans Pro Black" panose="020B0803030403020204" charset="0"/>
                <a:cs typeface="Source Sans Pro Black" panose="020B0803030403020204" charset="0"/>
              </a:rPr>
              <a:t>Batasan Masalah</a:t>
            </a:r>
            <a:endParaRPr lang="en-US" sz="40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2123123" y="1905000"/>
            <a:ext cx="7945120" cy="3169285"/>
          </a:xfrm>
          <a:prstGeom prst="rect">
            <a:avLst/>
          </a:prstGeom>
          <a:noFill/>
        </p:spPr>
        <p:txBody>
          <a:bodyPr wrap="square" rtlCol="0">
            <a:spAutoFit/>
          </a:bodyPr>
          <a:p>
            <a:pPr marL="342900" indent="-342900" algn="just">
              <a:lnSpc>
                <a:spcPct val="200000"/>
              </a:lnSpc>
              <a:buAutoNum type="arabicPeriod"/>
            </a:pPr>
            <a:r>
              <a:rPr lang="en-US" sz="2000">
                <a:latin typeface="Source Sans Pro Black" panose="020B0803030403020204" charset="0"/>
                <a:cs typeface="Source Sans Pro Black" panose="020B0803030403020204" charset="0"/>
              </a:rPr>
              <a:t>Sistem yang dikembangkan berbasis website.</a:t>
            </a:r>
            <a:endParaRPr lang="en-US" sz="2000">
              <a:latin typeface="Source Sans Pro Black" panose="020B0803030403020204" charset="0"/>
              <a:cs typeface="Source Sans Pro Black" panose="020B0803030403020204" charset="0"/>
            </a:endParaRPr>
          </a:p>
          <a:p>
            <a:pPr marL="342900" indent="-342900" algn="just">
              <a:lnSpc>
                <a:spcPct val="200000"/>
              </a:lnSpc>
              <a:buAutoNum type="arabicPeriod"/>
            </a:pPr>
            <a:r>
              <a:rPr lang="en-US" sz="2000">
                <a:latin typeface="Source Sans Pro Black" panose="020B0803030403020204" charset="0"/>
                <a:cs typeface="Source Sans Pro Black" panose="020B0803030403020204" charset="0"/>
              </a:rPr>
              <a:t>Fokus sistem penyediaan fitur skill publication dan freelancer.</a:t>
            </a:r>
            <a:endParaRPr lang="en-US" sz="2000">
              <a:latin typeface="Source Sans Pro Black" panose="020B0803030403020204" charset="0"/>
              <a:cs typeface="Source Sans Pro Black" panose="020B0803030403020204" charset="0"/>
            </a:endParaRPr>
          </a:p>
          <a:p>
            <a:pPr marL="342900" indent="-342900" algn="just">
              <a:lnSpc>
                <a:spcPct val="200000"/>
              </a:lnSpc>
              <a:buAutoNum type="arabicPeriod"/>
            </a:pPr>
            <a:r>
              <a:rPr lang="en-US" sz="2000">
                <a:latin typeface="Source Sans Pro Black" panose="020B0803030403020204" charset="0"/>
                <a:cs typeface="Source Sans Pro Black" panose="020B0803030403020204" charset="0"/>
              </a:rPr>
              <a:t>Pengujian kelayakan aplikasi menggunakan basis ISO 25010 yang berfokus pada karakteristik </a:t>
            </a:r>
            <a:r>
              <a:rPr lang="en-US" sz="2000" i="1">
                <a:latin typeface="Source Sans Pro Black" panose="020B0803030403020204" charset="0"/>
                <a:cs typeface="Source Sans Pro Black" panose="020B0803030403020204" charset="0"/>
              </a:rPr>
              <a:t>functional suitability, performance efficiency, usability,  portability.</a:t>
            </a:r>
            <a:endParaRPr lang="en-US" sz="2000" i="1">
              <a:latin typeface="Source Sans Pro Black" panose="020B0803030403020204" charset="0"/>
              <a:cs typeface="Source Sans Pro Black" panose="020B0803030403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29210" y="-21590"/>
            <a:ext cx="2857500" cy="6882130"/>
          </a:xfrm>
          <a:prstGeom prst="rect">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235585" y="2256155"/>
            <a:ext cx="2328545" cy="1322070"/>
          </a:xfrm>
          <a:prstGeom prst="rect">
            <a:avLst/>
          </a:prstGeom>
          <a:noFill/>
        </p:spPr>
        <p:txBody>
          <a:bodyPr wrap="none" rtlCol="0">
            <a:spAutoFit/>
          </a:bodyPr>
          <a:p>
            <a:r>
              <a:rPr lang="en-US" sz="4000">
                <a:solidFill>
                  <a:schemeClr val="bg1"/>
                </a:solidFill>
                <a:latin typeface="Source Sans Pro Black" panose="020B0803030403020204" charset="0"/>
                <a:cs typeface="Source Sans Pro Black" panose="020B0803030403020204" charset="0"/>
              </a:rPr>
              <a:t>Rumusan</a:t>
            </a:r>
            <a:endParaRPr lang="en-US" sz="4000">
              <a:solidFill>
                <a:schemeClr val="bg1"/>
              </a:solidFill>
              <a:latin typeface="Source Sans Pro Black" panose="020B0803030403020204" charset="0"/>
              <a:cs typeface="Source Sans Pro Black" panose="020B0803030403020204" charset="0"/>
            </a:endParaRPr>
          </a:p>
          <a:p>
            <a:r>
              <a:rPr lang="en-US" sz="4000">
                <a:solidFill>
                  <a:schemeClr val="bg1"/>
                </a:solidFill>
                <a:latin typeface="Source Sans Pro Black" panose="020B0803030403020204" charset="0"/>
                <a:cs typeface="Source Sans Pro Black" panose="020B0803030403020204" charset="0"/>
              </a:rPr>
              <a:t>Masalah</a:t>
            </a:r>
            <a:endParaRPr lang="en-US" sz="4000">
              <a:solidFill>
                <a:schemeClr val="bg1"/>
              </a:solidFill>
              <a:latin typeface="Source Sans Pro Black" panose="020B0803030403020204" charset="0"/>
              <a:cs typeface="Source Sans Pro Black" panose="020B0803030403020204" charset="0"/>
            </a:endParaRPr>
          </a:p>
        </p:txBody>
      </p:sp>
      <p:sp>
        <p:nvSpPr>
          <p:cNvPr id="7" name="Text Box 6"/>
          <p:cNvSpPr txBox="1"/>
          <p:nvPr/>
        </p:nvSpPr>
        <p:spPr>
          <a:xfrm>
            <a:off x="3465513" y="1527175"/>
            <a:ext cx="7945120" cy="3784600"/>
          </a:xfrm>
          <a:prstGeom prst="rect">
            <a:avLst/>
          </a:prstGeom>
          <a:noFill/>
        </p:spPr>
        <p:txBody>
          <a:bodyPr wrap="square" rtlCol="0">
            <a:spAutoFit/>
          </a:bodyPr>
          <a:p>
            <a:pPr marL="457200" indent="-457200" algn="just">
              <a:lnSpc>
                <a:spcPct val="200000"/>
              </a:lnSpc>
              <a:buAutoNum type="arabicPeriod"/>
            </a:pPr>
            <a:r>
              <a:rPr lang="en-US" sz="2000">
                <a:latin typeface="Source Sans Pro Black" panose="020B0803030403020204" charset="0"/>
                <a:cs typeface="Source Sans Pro Black" panose="020B0803030403020204" charset="0"/>
              </a:rPr>
              <a:t>Bagaimana pengembangan sistem informasi skill publication and freelancer berbasis website?</a:t>
            </a:r>
            <a:endParaRPr lang="en-US" sz="2000">
              <a:latin typeface="Source Sans Pro Black" panose="020B0803030403020204" charset="0"/>
              <a:cs typeface="Source Sans Pro Black" panose="020B0803030403020204" charset="0"/>
            </a:endParaRPr>
          </a:p>
          <a:p>
            <a:pPr marL="457200" indent="-457200" algn="just">
              <a:lnSpc>
                <a:spcPct val="200000"/>
              </a:lnSpc>
              <a:buAutoNum type="arabicPeriod"/>
            </a:pPr>
            <a:r>
              <a:rPr lang="en-US" sz="2000">
                <a:latin typeface="Source Sans Pro Black" panose="020B0803030403020204" charset="0"/>
                <a:cs typeface="Source Sans Pro Black" panose="020B0803030403020204" charset="0"/>
              </a:rPr>
              <a:t>Bagaimana kelayakan sistem informasi skill publication and freelancer berbasis website dengan pengujian ISO 25010?</a:t>
            </a:r>
            <a:endParaRPr lang="en-US" sz="2000">
              <a:latin typeface="Source Sans Pro Black" panose="020B0803030403020204" charset="0"/>
              <a:cs typeface="Source Sans Pro Black" panose="020B0803030403020204" charset="0"/>
            </a:endParaRPr>
          </a:p>
          <a:p>
            <a:pPr marL="457200" indent="-457200" algn="just">
              <a:lnSpc>
                <a:spcPct val="200000"/>
              </a:lnSpc>
              <a:buAutoNum type="arabicPeriod"/>
            </a:pPr>
            <a:r>
              <a:rPr lang="en-US" sz="2000">
                <a:latin typeface="Source Sans Pro Black" panose="020B0803030403020204" charset="0"/>
                <a:cs typeface="Source Sans Pro Black" panose="020B0803030403020204" charset="0"/>
              </a:rPr>
              <a:t>Bagaimana tanggapan pengguna terhadap sistem informasi skill publication and freelancer berbasis website?</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29210" y="-21590"/>
            <a:ext cx="2857500" cy="6882130"/>
          </a:xfrm>
          <a:prstGeom prst="rect">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235585" y="2256155"/>
            <a:ext cx="2536825" cy="1322070"/>
          </a:xfrm>
          <a:prstGeom prst="rect">
            <a:avLst/>
          </a:prstGeom>
          <a:noFill/>
        </p:spPr>
        <p:txBody>
          <a:bodyPr wrap="none" rtlCol="0">
            <a:spAutoFit/>
          </a:bodyPr>
          <a:p>
            <a:r>
              <a:rPr lang="en-US" sz="4000">
                <a:solidFill>
                  <a:schemeClr val="bg1"/>
                </a:solidFill>
                <a:latin typeface="Source Sans Pro Black" panose="020B0803030403020204" charset="0"/>
                <a:cs typeface="Source Sans Pro Black" panose="020B0803030403020204" charset="0"/>
              </a:rPr>
              <a:t>Tujuan</a:t>
            </a:r>
            <a:endParaRPr lang="en-US" sz="4000">
              <a:solidFill>
                <a:schemeClr val="bg1"/>
              </a:solidFill>
              <a:latin typeface="Source Sans Pro Black" panose="020B0803030403020204" charset="0"/>
              <a:cs typeface="Source Sans Pro Black" panose="020B0803030403020204" charset="0"/>
            </a:endParaRPr>
          </a:p>
          <a:p>
            <a:r>
              <a:rPr lang="en-US" sz="4000">
                <a:solidFill>
                  <a:schemeClr val="bg1"/>
                </a:solidFill>
                <a:latin typeface="Source Sans Pro Black" panose="020B0803030403020204" charset="0"/>
                <a:cs typeface="Source Sans Pro Black" panose="020B0803030403020204" charset="0"/>
              </a:rPr>
              <a:t>Penelitian</a:t>
            </a:r>
            <a:endParaRPr lang="en-US" sz="4000">
              <a:solidFill>
                <a:schemeClr val="bg1"/>
              </a:solidFill>
              <a:latin typeface="Source Sans Pro Black" panose="020B0803030403020204" charset="0"/>
              <a:cs typeface="Source Sans Pro Black" panose="020B0803030403020204" charset="0"/>
            </a:endParaRPr>
          </a:p>
        </p:txBody>
      </p:sp>
      <p:sp>
        <p:nvSpPr>
          <p:cNvPr id="7" name="Text Box 6"/>
          <p:cNvSpPr txBox="1"/>
          <p:nvPr/>
        </p:nvSpPr>
        <p:spPr>
          <a:xfrm>
            <a:off x="3292158" y="1536700"/>
            <a:ext cx="7945120" cy="3784600"/>
          </a:xfrm>
          <a:prstGeom prst="rect">
            <a:avLst/>
          </a:prstGeom>
          <a:noFill/>
        </p:spPr>
        <p:txBody>
          <a:bodyPr wrap="square" rtlCol="0">
            <a:spAutoFit/>
          </a:bodyPr>
          <a:p>
            <a:pPr marL="457200" indent="-457200" algn="just">
              <a:lnSpc>
                <a:spcPct val="200000"/>
              </a:lnSpc>
              <a:buAutoNum type="arabicPeriod"/>
            </a:pPr>
            <a:r>
              <a:rPr lang="en-US" sz="2000">
                <a:latin typeface="Source Sans Pro Black" panose="020B0803030403020204" charset="0"/>
                <a:cs typeface="Source Sans Pro Black" panose="020B0803030403020204" charset="0"/>
              </a:rPr>
              <a:t>Untuk menghasilkan pengembangan sistem informasi skill publication  and freelancer berbasis website.</a:t>
            </a:r>
            <a:endParaRPr lang="en-US" sz="2000">
              <a:latin typeface="Source Sans Pro Black" panose="020B0803030403020204" charset="0"/>
              <a:cs typeface="Source Sans Pro Black" panose="020B0803030403020204" charset="0"/>
            </a:endParaRPr>
          </a:p>
          <a:p>
            <a:pPr marL="457200" indent="-457200" algn="just">
              <a:lnSpc>
                <a:spcPct val="200000"/>
              </a:lnSpc>
              <a:buAutoNum type="arabicPeriod"/>
            </a:pPr>
            <a:r>
              <a:rPr lang="en-US" sz="2000">
                <a:latin typeface="Source Sans Pro Black" panose="020B0803030403020204" charset="0"/>
                <a:cs typeface="Source Sans Pro Black" panose="020B0803030403020204" charset="0"/>
              </a:rPr>
              <a:t>Untuk mengetahui kelayakan sistem informasi skill publication and freelancer berbasis website.</a:t>
            </a:r>
            <a:endParaRPr lang="en-US" sz="2000">
              <a:latin typeface="Source Sans Pro Black" panose="020B0803030403020204" charset="0"/>
              <a:cs typeface="Source Sans Pro Black" panose="020B0803030403020204" charset="0"/>
            </a:endParaRPr>
          </a:p>
          <a:p>
            <a:pPr marL="457200" indent="-457200" algn="just">
              <a:lnSpc>
                <a:spcPct val="200000"/>
              </a:lnSpc>
              <a:buAutoNum type="arabicPeriod"/>
            </a:pPr>
            <a:r>
              <a:rPr lang="en-US" sz="2000">
                <a:latin typeface="Source Sans Pro Black" panose="020B0803030403020204" charset="0"/>
                <a:cs typeface="Source Sans Pro Black" panose="020B0803030403020204" charset="0"/>
              </a:rPr>
              <a:t>Untuk mengetahui tanggapan pengguna terhadap sistem informasi skill publication and freelancer berbasis website.</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29210" y="-21590"/>
            <a:ext cx="2857500" cy="6882130"/>
          </a:xfrm>
          <a:prstGeom prst="rect">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235585" y="2256155"/>
            <a:ext cx="2536825" cy="1322070"/>
          </a:xfrm>
          <a:prstGeom prst="rect">
            <a:avLst/>
          </a:prstGeom>
          <a:noFill/>
        </p:spPr>
        <p:txBody>
          <a:bodyPr wrap="none" rtlCol="0">
            <a:spAutoFit/>
          </a:bodyPr>
          <a:p>
            <a:r>
              <a:rPr lang="en-US" sz="4000">
                <a:solidFill>
                  <a:schemeClr val="bg1"/>
                </a:solidFill>
                <a:latin typeface="Source Sans Pro Black" panose="020B0803030403020204" charset="0"/>
                <a:cs typeface="Source Sans Pro Black" panose="020B0803030403020204" charset="0"/>
              </a:rPr>
              <a:t>Manfaat</a:t>
            </a:r>
            <a:endParaRPr lang="en-US" sz="4000">
              <a:solidFill>
                <a:schemeClr val="bg1"/>
              </a:solidFill>
              <a:latin typeface="Source Sans Pro Black" panose="020B0803030403020204" charset="0"/>
              <a:cs typeface="Source Sans Pro Black" panose="020B0803030403020204" charset="0"/>
            </a:endParaRPr>
          </a:p>
          <a:p>
            <a:r>
              <a:rPr lang="en-US" sz="4000">
                <a:solidFill>
                  <a:schemeClr val="bg1"/>
                </a:solidFill>
                <a:latin typeface="Source Sans Pro Black" panose="020B0803030403020204" charset="0"/>
                <a:cs typeface="Source Sans Pro Black" panose="020B0803030403020204" charset="0"/>
              </a:rPr>
              <a:t>Penelitian</a:t>
            </a:r>
            <a:endParaRPr lang="en-US" sz="4000">
              <a:solidFill>
                <a:schemeClr val="bg1"/>
              </a:solidFill>
              <a:latin typeface="Source Sans Pro Black" panose="020B0803030403020204" charset="0"/>
              <a:cs typeface="Source Sans Pro Black" panose="020B0803030403020204" charset="0"/>
            </a:endParaRPr>
          </a:p>
        </p:txBody>
      </p:sp>
      <p:sp>
        <p:nvSpPr>
          <p:cNvPr id="7" name="Text Box 6"/>
          <p:cNvSpPr txBox="1"/>
          <p:nvPr/>
        </p:nvSpPr>
        <p:spPr>
          <a:xfrm>
            <a:off x="3358833" y="1065530"/>
            <a:ext cx="7945120" cy="4707890"/>
          </a:xfrm>
          <a:prstGeom prst="rect">
            <a:avLst/>
          </a:prstGeom>
          <a:noFill/>
        </p:spPr>
        <p:txBody>
          <a:bodyPr wrap="square" rtlCol="0">
            <a:spAutoFit/>
          </a:bodyPr>
          <a:p>
            <a:pPr marL="457200" indent="-457200" algn="just">
              <a:lnSpc>
                <a:spcPct val="100000"/>
              </a:lnSpc>
              <a:buAutoNum type="arabicPeriod"/>
            </a:pPr>
            <a:r>
              <a:rPr lang="en-US" sz="2000">
                <a:latin typeface="Source Sans Pro Black" panose="020B0803030403020204" charset="0"/>
                <a:cs typeface="Source Sans Pro Black" panose="020B0803030403020204" charset="0"/>
              </a:rPr>
              <a:t>Penelitian ini diharapkan dapat bermanfaat bagi Universitas Negeri Makassar sebagai  salah satu implementasi dari Tridarma Perguruan tinggi yaitu melakukan penelitian. Selain itu, penelitian yang dilakukan juga bentuk pengabdian kepada masyarakat dengan memberikan dan menawarkan solusi dari permasalahan yang sedang terjadi dan turut memanfaatkan teknologi, khususnya dibidang informasi.</a:t>
            </a:r>
            <a:endParaRPr lang="en-US" sz="2000">
              <a:latin typeface="Source Sans Pro Black" panose="020B0803030403020204" charset="0"/>
              <a:cs typeface="Source Sans Pro Black" panose="020B0803030403020204" charset="0"/>
            </a:endParaRPr>
          </a:p>
          <a:p>
            <a:pPr marL="457200" indent="-457200" algn="just">
              <a:lnSpc>
                <a:spcPct val="100000"/>
              </a:lnSpc>
              <a:buAutoNum type="arabicPeriod"/>
            </a:pPr>
            <a:endParaRPr lang="en-US" sz="2000">
              <a:latin typeface="Source Sans Pro Black" panose="020B0803030403020204" charset="0"/>
              <a:cs typeface="Source Sans Pro Black" panose="020B0803030403020204" charset="0"/>
            </a:endParaRPr>
          </a:p>
          <a:p>
            <a:pPr marL="457200" indent="-457200" algn="just">
              <a:lnSpc>
                <a:spcPct val="100000"/>
              </a:lnSpc>
              <a:buAutoNum type="arabicPeriod"/>
            </a:pPr>
            <a:r>
              <a:rPr lang="en-US" sz="2000">
                <a:latin typeface="Source Sans Pro Black" panose="020B0803030403020204" charset="0"/>
                <a:cs typeface="Source Sans Pro Black" panose="020B0803030403020204" charset="0"/>
              </a:rPr>
              <a:t>Memberikan ruang kepada masyarakat dalam bertindak</a:t>
            </a:r>
            <a:endParaRPr lang="en-US" sz="2000">
              <a:latin typeface="Source Sans Pro Black" panose="020B0803030403020204" charset="0"/>
              <a:cs typeface="Source Sans Pro Black" panose="020B0803030403020204" charset="0"/>
            </a:endParaRPr>
          </a:p>
          <a:p>
            <a:pPr marL="457200" indent="-457200" algn="just">
              <a:lnSpc>
                <a:spcPct val="100000"/>
              </a:lnSpc>
              <a:buAutoNum type="arabicPeriod"/>
            </a:pPr>
            <a:endParaRPr lang="en-US" sz="2000">
              <a:latin typeface="Source Sans Pro Black" panose="020B0803030403020204" charset="0"/>
              <a:cs typeface="Source Sans Pro Black" panose="020B0803030403020204" charset="0"/>
            </a:endParaRPr>
          </a:p>
          <a:p>
            <a:pPr marL="457200" indent="-457200" algn="just">
              <a:lnSpc>
                <a:spcPct val="100000"/>
              </a:lnSpc>
              <a:buAutoNum type="arabicPeriod"/>
            </a:pPr>
            <a:r>
              <a:rPr lang="en-US" sz="2000">
                <a:latin typeface="Source Sans Pro Black" panose="020B0803030403020204" charset="0"/>
                <a:cs typeface="Source Sans Pro Black" panose="020B0803030403020204" charset="0"/>
              </a:rPr>
              <a:t>Hasil penelitian ini dapat dijadikan sebagai referensi tambahan terkait pengembangan sistem informasi.</a:t>
            </a:r>
            <a:endParaRPr lang="en-US" sz="2000">
              <a:latin typeface="Source Sans Pro Black" panose="020B0803030403020204" charset="0"/>
              <a:cs typeface="Source Sans Pro Black" panose="020B0803030403020204" charset="0"/>
            </a:endParaRPr>
          </a:p>
          <a:p>
            <a:pPr marL="457200" indent="-457200" algn="just">
              <a:lnSpc>
                <a:spcPct val="100000"/>
              </a:lnSpc>
              <a:buAutoNum type="arabicPeriod"/>
            </a:pPr>
            <a:endParaRPr lang="en-US" sz="2000">
              <a:latin typeface="Source Sans Pro Black" panose="020B0803030403020204" charset="0"/>
              <a:cs typeface="Source Sans Pro Black" panose="020B0803030403020204" charset="0"/>
            </a:endParaRPr>
          </a:p>
          <a:p>
            <a:pPr marL="457200" indent="-457200" algn="just">
              <a:lnSpc>
                <a:spcPct val="100000"/>
              </a:lnSpc>
              <a:buAutoNum type="arabicPeriod"/>
            </a:pPr>
            <a:r>
              <a:rPr lang="en-US" sz="2000">
                <a:latin typeface="Source Sans Pro Black" panose="020B0803030403020204" charset="0"/>
                <a:cs typeface="Source Sans Pro Black" panose="020B0803030403020204" charset="0"/>
              </a:rPr>
              <a:t>Keluaran dari penelitian ini diharapkan dapat menjadi salah satu solusi dalam permasalahan di bidang lapangan kerja.</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Text Box 7"/>
          <p:cNvSpPr txBox="1"/>
          <p:nvPr/>
        </p:nvSpPr>
        <p:spPr>
          <a:xfrm>
            <a:off x="2537460" y="2280285"/>
            <a:ext cx="6626225" cy="2122805"/>
          </a:xfrm>
          <a:prstGeom prst="rect">
            <a:avLst/>
          </a:prstGeom>
          <a:noFill/>
        </p:spPr>
        <p:txBody>
          <a:bodyPr wrap="square" rtlCol="0">
            <a:spAutoFit/>
          </a:bodyPr>
          <a:p>
            <a:pPr algn="ctr"/>
            <a:r>
              <a:rPr lang="en-US" sz="4400">
                <a:solidFill>
                  <a:srgbClr val="06A940"/>
                </a:solidFill>
                <a:latin typeface="Source Sans Pro Black" panose="020B0803030403020204" charset="0"/>
                <a:cs typeface="Source Sans Pro Black" panose="020B0803030403020204" charset="0"/>
              </a:rPr>
              <a:t>LANDASAN TEORI</a:t>
            </a:r>
            <a:endParaRPr lang="en-US" sz="4400">
              <a:solidFill>
                <a:srgbClr val="06A940"/>
              </a:solidFill>
              <a:latin typeface="Source Sans Pro Black" panose="020B0803030403020204" charset="0"/>
              <a:cs typeface="Source Sans Pro Black" panose="020B0803030403020204" charset="0"/>
            </a:endParaRPr>
          </a:p>
          <a:p>
            <a:pPr algn="ctr"/>
            <a:r>
              <a:rPr lang="en-US" sz="4400">
                <a:solidFill>
                  <a:srgbClr val="06A940"/>
                </a:solidFill>
                <a:latin typeface="Source Sans Pro Black" panose="020B0803030403020204" charset="0"/>
                <a:cs typeface="Source Sans Pro Black" panose="020B0803030403020204" charset="0"/>
              </a:rPr>
              <a:t> DAN</a:t>
            </a:r>
            <a:endParaRPr lang="en-US" sz="4400">
              <a:solidFill>
                <a:srgbClr val="06A940"/>
              </a:solidFill>
              <a:latin typeface="Source Sans Pro Black" panose="020B0803030403020204" charset="0"/>
              <a:cs typeface="Source Sans Pro Black" panose="020B0803030403020204" charset="0"/>
            </a:endParaRPr>
          </a:p>
          <a:p>
            <a:pPr algn="ctr"/>
            <a:r>
              <a:rPr lang="en-US" sz="4400">
                <a:solidFill>
                  <a:srgbClr val="06A940"/>
                </a:solidFill>
                <a:latin typeface="Source Sans Pro Black" panose="020B0803030403020204" charset="0"/>
                <a:cs typeface="Source Sans Pro Black" panose="020B0803030403020204" charset="0"/>
              </a:rPr>
              <a:t> KERANGKA PIKIR</a:t>
            </a:r>
            <a:endParaRPr lang="en-US" sz="4400">
              <a:solidFill>
                <a:srgbClr val="06A940"/>
              </a:solidFill>
              <a:latin typeface="Source Sans Pro Black" panose="020B0803030403020204" charset="0"/>
              <a:cs typeface="Source Sans Pro Black" panose="020B0803030403020204" charset="0"/>
            </a:endParaRPr>
          </a:p>
        </p:txBody>
      </p:sp>
    </p:spTree>
  </p:cSld>
  <p:clrMapOvr>
    <a:masterClrMapping/>
  </p:clrMapOvr>
  <p:transition>
    <p:split orient="vert"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238760"/>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LANDASAN TEORI</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836295"/>
            <a:ext cx="1788160" cy="368300"/>
          </a:xfrm>
          <a:prstGeom prst="rect">
            <a:avLst/>
          </a:prstGeom>
          <a:noFill/>
        </p:spPr>
        <p:txBody>
          <a:bodyPr wrap="none" rtlCol="0">
            <a:spAutoFit/>
          </a:bodyPr>
          <a:p>
            <a:r>
              <a:rPr lang="en-US">
                <a:solidFill>
                  <a:srgbClr val="06A940"/>
                </a:solidFill>
                <a:latin typeface="Source Sans Pro Black" panose="020B0803030403020204" charset="0"/>
                <a:cs typeface="Source Sans Pro Black" panose="020B0803030403020204" charset="0"/>
              </a:rPr>
              <a:t>Pengembangan</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8953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1348105"/>
            <a:ext cx="10172700" cy="922020"/>
          </a:xfrm>
          <a:prstGeom prst="rect">
            <a:avLst/>
          </a:prstGeom>
          <a:noFill/>
        </p:spPr>
        <p:txBody>
          <a:bodyPr wrap="square" rtlCol="0">
            <a:spAutoFit/>
          </a:bodyPr>
          <a:p>
            <a:pPr algn="just"/>
            <a:r>
              <a:rPr lang="en-US"/>
              <a:t>Pengembangan merupakan penelitian yang menelaah, suatu teori konsep, atau model untuk membuat produk baru atau menyempurnakan produk yang sudah ada, kegiatan penelitian ini dimulai dari adanya suatu kebutuhan yang kemudian dipecahkan dengan pembuatan produk akhir penelitian (Irfandi, 2015)</a:t>
            </a:r>
            <a:endParaRPr lang="en-US"/>
          </a:p>
        </p:txBody>
      </p:sp>
      <p:sp>
        <p:nvSpPr>
          <p:cNvPr id="9" name="Text Box 8"/>
          <p:cNvSpPr txBox="1"/>
          <p:nvPr/>
        </p:nvSpPr>
        <p:spPr>
          <a:xfrm>
            <a:off x="821055" y="2598420"/>
            <a:ext cx="89090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Sistem</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265747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3110230"/>
            <a:ext cx="10172700" cy="1198880"/>
          </a:xfrm>
          <a:prstGeom prst="rect">
            <a:avLst/>
          </a:prstGeom>
          <a:noFill/>
        </p:spPr>
        <p:txBody>
          <a:bodyPr wrap="square" rtlCol="0">
            <a:spAutoFit/>
          </a:bodyPr>
          <a:p>
            <a:pPr algn="just"/>
            <a:r>
              <a:rPr lang="en-US"/>
              <a:t>Sistem berasa dari bahasa latin (systema) dan bahasa Yunani (sustema) adalah suatu kesatuan yang terdiri dari komponen atau elemen yang dihubungkan bersama untuk memudahkan aliran informasi, materi atau energi untuk mencapai suatu tujuan. Istilah ini sering dipergunakan untuk  suatu set entitas yang berinteraksi, di mana suatu model matematika seringkali bisa dibuat.</a:t>
            </a:r>
            <a:endParaRPr lang="en-US"/>
          </a:p>
        </p:txBody>
      </p:sp>
      <p:sp>
        <p:nvSpPr>
          <p:cNvPr id="14" name="Text Box 13"/>
          <p:cNvSpPr txBox="1"/>
          <p:nvPr/>
        </p:nvSpPr>
        <p:spPr>
          <a:xfrm>
            <a:off x="821055" y="4606290"/>
            <a:ext cx="118491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Informasi</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466534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5118100"/>
            <a:ext cx="10172700" cy="922020"/>
          </a:xfrm>
          <a:prstGeom prst="rect">
            <a:avLst/>
          </a:prstGeom>
          <a:noFill/>
        </p:spPr>
        <p:txBody>
          <a:bodyPr wrap="square" rtlCol="0">
            <a:spAutoFit/>
          </a:bodyPr>
          <a:p>
            <a:pPr algn="just"/>
            <a:r>
              <a:rPr lang="en-US"/>
              <a:t>Hendi (2009) menyatakan bahwa informasi dapat didefinisikan sebagai hasil pengolahan data dalam bentuk yang lebih berguna dan lebih berarti bagi penerimanya yang menggambarkan kejadian-kejadian yang nyata dan digunakan untuk pengambilan keputusan.</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238760"/>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LANDASAN TEORI</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836295"/>
            <a:ext cx="193865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Sistem Informasi</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8953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1348105"/>
            <a:ext cx="10172700" cy="922020"/>
          </a:xfrm>
          <a:prstGeom prst="rect">
            <a:avLst/>
          </a:prstGeom>
          <a:noFill/>
        </p:spPr>
        <p:txBody>
          <a:bodyPr wrap="square" rtlCol="0">
            <a:spAutoFit/>
          </a:bodyPr>
          <a:p>
            <a:pPr algn="just"/>
            <a:r>
              <a:rPr lang="en-US"/>
              <a:t>Sistem informasi merupakan suatu kombinasi teratur dari orang-orang, hardware, software, jaringan komunikasi dan sumber daya data yang mengumpulkan, mengubah, dana menyebarkan informasi dalam sebuah informasi (Elisabet, 2017).</a:t>
            </a:r>
            <a:endParaRPr lang="en-US"/>
          </a:p>
        </p:txBody>
      </p:sp>
      <p:sp>
        <p:nvSpPr>
          <p:cNvPr id="9" name="Text Box 8"/>
          <p:cNvSpPr txBox="1"/>
          <p:nvPr/>
        </p:nvSpPr>
        <p:spPr>
          <a:xfrm>
            <a:off x="821055" y="2598420"/>
            <a:ext cx="64325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Skill</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265747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3110230"/>
            <a:ext cx="10172700" cy="645160"/>
          </a:xfrm>
          <a:prstGeom prst="rect">
            <a:avLst/>
          </a:prstGeom>
          <a:noFill/>
        </p:spPr>
        <p:txBody>
          <a:bodyPr wrap="square" rtlCol="0">
            <a:spAutoFit/>
          </a:bodyPr>
          <a:p>
            <a:pPr algn="just"/>
            <a:r>
              <a:rPr lang="en-US"/>
              <a:t> skill adalah sekelompok sifat kepribadian atau kemampuan yang diperlukan seseorang agar secara efektif dapat bekerja ditempat kerja, dan meningkatkan diri.</a:t>
            </a:r>
            <a:endParaRPr lang="en-US"/>
          </a:p>
        </p:txBody>
      </p:sp>
      <p:sp>
        <p:nvSpPr>
          <p:cNvPr id="14" name="Text Box 13"/>
          <p:cNvSpPr txBox="1"/>
          <p:nvPr/>
        </p:nvSpPr>
        <p:spPr>
          <a:xfrm>
            <a:off x="821055" y="4606290"/>
            <a:ext cx="137033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Publication</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466534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5118100"/>
            <a:ext cx="10172700" cy="922020"/>
          </a:xfrm>
          <a:prstGeom prst="rect">
            <a:avLst/>
          </a:prstGeom>
          <a:noFill/>
        </p:spPr>
        <p:txBody>
          <a:bodyPr wrap="square" rtlCol="0">
            <a:spAutoFit/>
          </a:bodyPr>
          <a:p>
            <a:pPr algn="just"/>
            <a:r>
              <a:rPr lang="en-US"/>
              <a:t>Publication berarti publikasi yang diterjemahkan dari bahasa Inggris ke Indonesia. Secara istilah publikasi adalah dikutip dari wikipedia Indonesia, Publikasi adalah membuat konten yang diperuntukkan bagi publik atau umum.</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38998"/>
            <a:ext cx="9144000" cy="2387600"/>
          </a:xfrm>
        </p:spPr>
        <p:txBody>
          <a:bodyPr>
            <a:normAutofit fontScale="90000"/>
          </a:bodyPr>
          <a:lstStyle/>
          <a:p>
            <a:r>
              <a:rPr lang="en-US" dirty="0">
                <a:solidFill>
                  <a:srgbClr val="00B050"/>
                </a:solidFill>
                <a:latin typeface="Source Sans Pro Black" panose="020B0803030403020204" charset="0"/>
                <a:cs typeface="Source Sans Pro Black" panose="020B0803030403020204" charset="0"/>
              </a:rPr>
              <a:t>PENGEMBANGAN </a:t>
            </a:r>
            <a:br>
              <a:rPr lang="en-US" dirty="0">
                <a:solidFill>
                  <a:srgbClr val="00B050"/>
                </a:solidFill>
                <a:latin typeface="Source Sans Pro Black" panose="020B0803030403020204" charset="0"/>
                <a:cs typeface="Source Sans Pro Black" panose="020B0803030403020204" charset="0"/>
              </a:rPr>
            </a:br>
            <a:r>
              <a:rPr lang="en-US" dirty="0">
                <a:solidFill>
                  <a:srgbClr val="00B050"/>
                </a:solidFill>
                <a:latin typeface="Source Sans Pro Black" panose="020B0803030403020204" charset="0"/>
                <a:cs typeface="Source Sans Pro Black" panose="020B0803030403020204" charset="0"/>
              </a:rPr>
              <a:t>SISTEM INFORMASI</a:t>
            </a:r>
            <a:br>
              <a:rPr lang="en-US" dirty="0">
                <a:solidFill>
                  <a:srgbClr val="00B050"/>
                </a:solidFill>
                <a:latin typeface="Source Sans Pro Black" panose="020B0803030403020204" charset="0"/>
                <a:cs typeface="Source Sans Pro Black" panose="020B0803030403020204" charset="0"/>
              </a:rPr>
            </a:br>
            <a:r>
              <a:rPr lang="en-US" dirty="0">
                <a:solidFill>
                  <a:srgbClr val="00B050"/>
                </a:solidFill>
                <a:latin typeface="Source Sans Pro Black" panose="020B0803030403020204" charset="0"/>
                <a:cs typeface="Source Sans Pro Black" panose="020B0803030403020204" charset="0"/>
              </a:rPr>
              <a:t>SKILL PUBLICATION AND FREERLANCER</a:t>
            </a:r>
            <a:br>
              <a:rPr lang="en-US" dirty="0">
                <a:solidFill>
                  <a:srgbClr val="00B050"/>
                </a:solidFill>
                <a:latin typeface="Source Sans Pro Black" panose="020B0803030403020204" charset="0"/>
                <a:cs typeface="Source Sans Pro Black" panose="020B0803030403020204" charset="0"/>
              </a:rPr>
            </a:br>
            <a:r>
              <a:rPr lang="en-US" dirty="0">
                <a:solidFill>
                  <a:srgbClr val="00B050"/>
                </a:solidFill>
                <a:latin typeface="Source Sans Pro Black" panose="020B0803030403020204" charset="0"/>
                <a:cs typeface="Source Sans Pro Black" panose="020B0803030403020204" charset="0"/>
              </a:rPr>
              <a:t>BERBASIS WEBSITE</a:t>
            </a:r>
            <a:endParaRPr lang="en-US" dirty="0">
              <a:solidFill>
                <a:srgbClr val="00B050"/>
              </a:solidFill>
              <a:latin typeface="Source Sans Pro Black" panose="020B0803030403020204" charset="0"/>
              <a:cs typeface="Source Sans Pro Black" panose="020B0803030403020204" charset="0"/>
            </a:endParaRPr>
          </a:p>
        </p:txBody>
      </p:sp>
      <p:sp>
        <p:nvSpPr>
          <p:cNvPr id="3" name="Text Box 2"/>
          <p:cNvSpPr txBox="1"/>
          <p:nvPr/>
        </p:nvSpPr>
        <p:spPr>
          <a:xfrm>
            <a:off x="5277168" y="5316220"/>
            <a:ext cx="1637665" cy="922020"/>
          </a:xfrm>
          <a:prstGeom prst="rect">
            <a:avLst/>
          </a:prstGeom>
          <a:noFill/>
        </p:spPr>
        <p:txBody>
          <a:bodyPr wrap="none" rtlCol="0">
            <a:spAutoFit/>
          </a:bodyPr>
          <a:p>
            <a:pPr algn="ctr"/>
            <a:r>
              <a:rPr lang="en-US">
                <a:solidFill>
                  <a:srgbClr val="06A940"/>
                </a:solidFill>
                <a:latin typeface="MS PGothic" panose="020B0600070205080204" charset="-128"/>
                <a:ea typeface="MS PGothic" panose="020B0600070205080204" charset="-128"/>
                <a:cs typeface="Source Sans Pro ExtraLight" panose="020B0303030403020204" charset="0"/>
              </a:rPr>
              <a:t>OLEH</a:t>
            </a:r>
            <a:endParaRPr lang="en-US">
              <a:solidFill>
                <a:srgbClr val="06A940"/>
              </a:solidFill>
              <a:latin typeface="MS PGothic" panose="020B0600070205080204" charset="-128"/>
              <a:ea typeface="MS PGothic" panose="020B0600070205080204" charset="-128"/>
              <a:cs typeface="Source Sans Pro ExtraLight" panose="020B0303030403020204" charset="0"/>
            </a:endParaRPr>
          </a:p>
          <a:p>
            <a:pPr algn="ctr"/>
            <a:r>
              <a:rPr lang="en-US">
                <a:solidFill>
                  <a:srgbClr val="06A940"/>
                </a:solidFill>
                <a:latin typeface="MS PGothic" panose="020B0600070205080204" charset="-128"/>
                <a:ea typeface="MS PGothic" panose="020B0600070205080204" charset="-128"/>
                <a:cs typeface="Source Sans Pro ExtraLight" panose="020B0303030403020204" charset="0"/>
              </a:rPr>
              <a:t>ASWAR KASIM</a:t>
            </a:r>
            <a:endParaRPr lang="en-US">
              <a:solidFill>
                <a:srgbClr val="06A940"/>
              </a:solidFill>
              <a:latin typeface="MS PGothic" panose="020B0600070205080204" charset="-128"/>
              <a:ea typeface="MS PGothic" panose="020B0600070205080204" charset="-128"/>
              <a:cs typeface="Source Sans Pro ExtraLight" panose="020B0303030403020204" charset="0"/>
            </a:endParaRPr>
          </a:p>
          <a:p>
            <a:pPr algn="ctr"/>
            <a:r>
              <a:rPr lang="en-US">
                <a:solidFill>
                  <a:srgbClr val="06A940"/>
                </a:solidFill>
                <a:latin typeface="MS PGothic" panose="020B0600070205080204" charset="-128"/>
                <a:ea typeface="MS PGothic" panose="020B0600070205080204" charset="-128"/>
                <a:cs typeface="Source Sans Pro ExtraLight" panose="020B0303030403020204" charset="0"/>
              </a:rPr>
              <a:t>1629041001</a:t>
            </a:r>
            <a:endParaRPr lang="en-US">
              <a:solidFill>
                <a:srgbClr val="06A940"/>
              </a:solidFill>
              <a:latin typeface="MS PGothic" panose="020B0600070205080204" charset="-128"/>
              <a:ea typeface="MS PGothic" panose="020B0600070205080204" charset="-128"/>
              <a:cs typeface="Source Sans Pro ExtraLight" panose="020B0303030403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238760"/>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LANDASAN TEORI</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836295"/>
            <a:ext cx="128778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Freelancer</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8953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1348105"/>
            <a:ext cx="10172700" cy="645160"/>
          </a:xfrm>
          <a:prstGeom prst="rect">
            <a:avLst/>
          </a:prstGeom>
          <a:noFill/>
        </p:spPr>
        <p:txBody>
          <a:bodyPr wrap="square" rtlCol="0">
            <a:spAutoFit/>
          </a:bodyPr>
          <a:p>
            <a:pPr algn="just"/>
            <a:r>
              <a:rPr lang="en-US"/>
              <a:t>Freelancer secara bahasa adalah nama lain dari “Pekerja lepas”. Freelancer adalah suatu  kondisi status tanpa ikatan pada lembaga atau instansi perusahaan tertentu dalam jangka panjang.</a:t>
            </a:r>
            <a:endParaRPr lang="en-US"/>
          </a:p>
        </p:txBody>
      </p:sp>
      <p:sp>
        <p:nvSpPr>
          <p:cNvPr id="9" name="Text Box 8"/>
          <p:cNvSpPr txBox="1"/>
          <p:nvPr/>
        </p:nvSpPr>
        <p:spPr>
          <a:xfrm>
            <a:off x="821055" y="2598420"/>
            <a:ext cx="100520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Website</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265747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3110230"/>
            <a:ext cx="10172700" cy="645160"/>
          </a:xfrm>
          <a:prstGeom prst="rect">
            <a:avLst/>
          </a:prstGeom>
          <a:noFill/>
        </p:spPr>
        <p:txBody>
          <a:bodyPr wrap="square" rtlCol="0">
            <a:spAutoFit/>
          </a:bodyPr>
          <a:p>
            <a:pPr algn="just"/>
            <a:r>
              <a:rPr lang="en-US"/>
              <a:t>Website adalah keseluruhan halaman-halaman web yang terdapat dalam sebuah domain yang mengandung informasi. </a:t>
            </a:r>
            <a:endParaRPr lang="en-US"/>
          </a:p>
        </p:txBody>
      </p:sp>
      <p:sp>
        <p:nvSpPr>
          <p:cNvPr id="14" name="Text Box 13"/>
          <p:cNvSpPr txBox="1"/>
          <p:nvPr/>
        </p:nvSpPr>
        <p:spPr>
          <a:xfrm>
            <a:off x="821055" y="4606290"/>
            <a:ext cx="61722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PHP</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466534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5118100"/>
            <a:ext cx="10172700" cy="645160"/>
          </a:xfrm>
          <a:prstGeom prst="rect">
            <a:avLst/>
          </a:prstGeom>
          <a:noFill/>
        </p:spPr>
        <p:txBody>
          <a:bodyPr wrap="square" rtlCol="0">
            <a:spAutoFit/>
          </a:bodyPr>
          <a:p>
            <a:pPr algn="just"/>
            <a:r>
              <a:rPr lang="en-US"/>
              <a:t>PHP merupakan sebuah bahasa pemrograman yang berjalan adalah sebuah web server (server side). PHP diciptakan oleh programer Unix, dan Perl, bernama Rasmus Lerdrof pada bulan Agustus-September 1994. </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238760"/>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LANDASAN TEORI</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836295"/>
            <a:ext cx="81343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MySql</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8953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1348105"/>
            <a:ext cx="10172700" cy="645160"/>
          </a:xfrm>
          <a:prstGeom prst="rect">
            <a:avLst/>
          </a:prstGeom>
          <a:noFill/>
        </p:spPr>
        <p:txBody>
          <a:bodyPr wrap="square" rtlCol="0">
            <a:spAutoFit/>
          </a:bodyPr>
          <a:p>
            <a:pPr algn="just"/>
            <a:r>
              <a:rPr lang="en-US"/>
              <a:t>MySql merupakan suatu server database yang banyak digunakan di internet karena kehandalannya dan juga karena sifatnya yang sharewhare.</a:t>
            </a:r>
            <a:endParaRPr lang="en-US"/>
          </a:p>
        </p:txBody>
      </p:sp>
      <p:sp>
        <p:nvSpPr>
          <p:cNvPr id="9" name="Text Box 8"/>
          <p:cNvSpPr txBox="1"/>
          <p:nvPr/>
        </p:nvSpPr>
        <p:spPr>
          <a:xfrm>
            <a:off x="821055" y="2115820"/>
            <a:ext cx="90614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XAMPP</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217487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2627630"/>
            <a:ext cx="10172700" cy="645160"/>
          </a:xfrm>
          <a:prstGeom prst="rect">
            <a:avLst/>
          </a:prstGeom>
          <a:noFill/>
        </p:spPr>
        <p:txBody>
          <a:bodyPr wrap="square" rtlCol="0">
            <a:spAutoFit/>
          </a:bodyPr>
          <a:p>
            <a:pPr algn="just"/>
            <a:r>
              <a:rPr lang="en-US"/>
              <a:t>Xampp adalah sebuah software local server yang berfungsi untuk menjalankan atau mengakses halaman web secara offline.</a:t>
            </a:r>
            <a:endParaRPr lang="en-US"/>
          </a:p>
        </p:txBody>
      </p:sp>
      <p:sp>
        <p:nvSpPr>
          <p:cNvPr id="14" name="Text Box 13"/>
          <p:cNvSpPr txBox="1"/>
          <p:nvPr/>
        </p:nvSpPr>
        <p:spPr>
          <a:xfrm>
            <a:off x="821055" y="3361055"/>
            <a:ext cx="139509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Codeigniter</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342011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3872865"/>
            <a:ext cx="10172700" cy="368300"/>
          </a:xfrm>
          <a:prstGeom prst="rect">
            <a:avLst/>
          </a:prstGeom>
          <a:noFill/>
        </p:spPr>
        <p:txBody>
          <a:bodyPr wrap="square" rtlCol="0">
            <a:spAutoFit/>
          </a:bodyPr>
          <a:p>
            <a:pPr algn="just"/>
            <a:r>
              <a:rPr lang="en-US"/>
              <a:t>Codeigniter merupakan sebuah web framework yang dikembangkan oleh Rick Ellis dari Ellis Lab. </a:t>
            </a:r>
            <a:endParaRPr lang="en-US"/>
          </a:p>
        </p:txBody>
      </p:sp>
      <p:sp>
        <p:nvSpPr>
          <p:cNvPr id="12" name="Text Box 11"/>
          <p:cNvSpPr txBox="1"/>
          <p:nvPr/>
        </p:nvSpPr>
        <p:spPr>
          <a:xfrm>
            <a:off x="821055" y="4475480"/>
            <a:ext cx="221742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Database dan DBMS</a:t>
            </a:r>
            <a:endParaRPr lang="en-US">
              <a:solidFill>
                <a:srgbClr val="06A940"/>
              </a:solidFill>
              <a:latin typeface="Source Sans Pro Black" panose="020B0803030403020204" charset="0"/>
              <a:cs typeface="Source Sans Pro Black" panose="020B0803030403020204" charset="0"/>
            </a:endParaRPr>
          </a:p>
        </p:txBody>
      </p:sp>
      <p:sp>
        <p:nvSpPr>
          <p:cNvPr id="13" name="Rectangle 12"/>
          <p:cNvSpPr/>
          <p:nvPr/>
        </p:nvSpPr>
        <p:spPr>
          <a:xfrm>
            <a:off x="821055" y="453453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896620" y="4987290"/>
            <a:ext cx="10172700" cy="645160"/>
          </a:xfrm>
          <a:prstGeom prst="rect">
            <a:avLst/>
          </a:prstGeom>
          <a:noFill/>
        </p:spPr>
        <p:txBody>
          <a:bodyPr wrap="square" rtlCol="0">
            <a:spAutoFit/>
          </a:bodyPr>
          <a:p>
            <a:pPr algn="just"/>
            <a:r>
              <a:rPr lang="en-US"/>
              <a:t>Fatansyah (2012) mengungkapkan bahwa database adalah kumpulan informasi yang disusun berdasarkan cara tertentu yang merupakan satu kesatuan yang utuh.</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354965"/>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LANDASAN TEORI</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1898015"/>
            <a:ext cx="108585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Use Case</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195707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2409825"/>
            <a:ext cx="10172700" cy="368300"/>
          </a:xfrm>
          <a:prstGeom prst="rect">
            <a:avLst/>
          </a:prstGeom>
          <a:noFill/>
        </p:spPr>
        <p:txBody>
          <a:bodyPr wrap="square" rtlCol="0">
            <a:spAutoFit/>
          </a:bodyPr>
          <a:p>
            <a:pPr algn="just"/>
            <a:r>
              <a:rPr lang="en-US"/>
              <a:t>Use Case diagram digunakan untuk memodelkan proses berdasarkan perspektif pengguna sistem.</a:t>
            </a:r>
            <a:endParaRPr lang="en-US"/>
          </a:p>
        </p:txBody>
      </p:sp>
      <p:sp>
        <p:nvSpPr>
          <p:cNvPr id="9" name="Text Box 8"/>
          <p:cNvSpPr txBox="1"/>
          <p:nvPr/>
        </p:nvSpPr>
        <p:spPr>
          <a:xfrm>
            <a:off x="821055" y="3100070"/>
            <a:ext cx="213487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Data Flow Diagram</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315912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3611880"/>
            <a:ext cx="10172700" cy="922020"/>
          </a:xfrm>
          <a:prstGeom prst="rect">
            <a:avLst/>
          </a:prstGeom>
          <a:noFill/>
        </p:spPr>
        <p:txBody>
          <a:bodyPr wrap="square" rtlCol="0">
            <a:spAutoFit/>
          </a:bodyPr>
          <a:p>
            <a:pPr algn="just"/>
            <a:r>
              <a:rPr lang="en-US"/>
              <a:t>Data flow diagram merupakan (DFD) merupakan suatu diagram tang menggunakan notasi-notasi untuk menggambarkan arus dari data aplikasi yang penggunaannya sangat membantu untuk memahami aplikasi secara logika, terstruktur dan jelas.</a:t>
            </a:r>
            <a:endParaRPr lang="en-US"/>
          </a:p>
        </p:txBody>
      </p:sp>
      <p:sp>
        <p:nvSpPr>
          <p:cNvPr id="14" name="Text Box 13"/>
          <p:cNvSpPr txBox="1"/>
          <p:nvPr/>
        </p:nvSpPr>
        <p:spPr>
          <a:xfrm>
            <a:off x="821055" y="4673600"/>
            <a:ext cx="123444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Flowchart</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473265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5041900"/>
            <a:ext cx="10172700" cy="922020"/>
          </a:xfrm>
          <a:prstGeom prst="rect">
            <a:avLst/>
          </a:prstGeom>
          <a:noFill/>
        </p:spPr>
        <p:txBody>
          <a:bodyPr wrap="square" rtlCol="0">
            <a:spAutoFit/>
          </a:bodyPr>
          <a:p>
            <a:pPr algn="just"/>
            <a:r>
              <a:rPr lang="en-US"/>
              <a:t>Bonnie (2008) mengemukakan bahwa flowchart merupakan suatu metode untuk menggambarkan tahap-tahap penyelesaian masalah serta aliran data dengan menggunakan simbol-simbol standar yang dapat dipahami.</a:t>
            </a:r>
            <a:endParaRPr lang="en-US"/>
          </a:p>
        </p:txBody>
      </p:sp>
      <p:sp>
        <p:nvSpPr>
          <p:cNvPr id="2" name="Text Box 1"/>
          <p:cNvSpPr txBox="1"/>
          <p:nvPr/>
        </p:nvSpPr>
        <p:spPr>
          <a:xfrm>
            <a:off x="821055" y="1002665"/>
            <a:ext cx="3940810"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Alat Bantu Perancangan</a:t>
            </a:r>
            <a:endParaRPr lang="en-US" sz="2400">
              <a:solidFill>
                <a:srgbClr val="06A940"/>
              </a:solidFill>
              <a:latin typeface="Source Sans Pro Black" panose="020B0803030403020204" charset="0"/>
              <a:cs typeface="Source Sans Pro Black" panose="020B0803030403020204"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354965"/>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LANDASAN TEORI</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16" name="Text Box 15"/>
          <p:cNvSpPr txBox="1"/>
          <p:nvPr/>
        </p:nvSpPr>
        <p:spPr>
          <a:xfrm>
            <a:off x="916305" y="2126615"/>
            <a:ext cx="10172700" cy="2861310"/>
          </a:xfrm>
          <a:prstGeom prst="rect">
            <a:avLst/>
          </a:prstGeom>
          <a:noFill/>
        </p:spPr>
        <p:txBody>
          <a:bodyPr wrap="square" rtlCol="0">
            <a:spAutoFit/>
          </a:bodyPr>
          <a:p>
            <a:pPr marL="342900" indent="-342900" algn="just">
              <a:lnSpc>
                <a:spcPct val="200000"/>
              </a:lnSpc>
              <a:buAutoNum type="arabicPeriod"/>
            </a:pPr>
            <a:r>
              <a:rPr lang="en-US">
                <a:latin typeface="Source Sans Pro Black" panose="020B0803030403020204" charset="0"/>
                <a:cs typeface="Source Sans Pro Black" panose="020B0803030403020204" charset="0"/>
              </a:rPr>
              <a:t>Muhammad Fadhil Fikri (2018) dalam judul “Rancang Bangun Aplikasi Asisten Rekomendasi Lokasi Ta’lim Berbasis Android”.</a:t>
            </a:r>
            <a:endParaRPr lang="en-US">
              <a:latin typeface="Source Sans Pro Black" panose="020B0803030403020204" charset="0"/>
              <a:cs typeface="Source Sans Pro Black" panose="020B0803030403020204" charset="0"/>
            </a:endParaRPr>
          </a:p>
          <a:p>
            <a:pPr marL="342900" indent="-342900" algn="just">
              <a:lnSpc>
                <a:spcPct val="200000"/>
              </a:lnSpc>
              <a:buAutoNum type="arabicPeriod"/>
            </a:pPr>
            <a:r>
              <a:rPr lang="en-US">
                <a:latin typeface="Source Sans Pro Black" panose="020B0803030403020204" charset="0"/>
                <a:cs typeface="Source Sans Pro Black" panose="020B0803030403020204" charset="0"/>
              </a:rPr>
              <a:t>Bagja Waluya (2009) dalam “Peningkatan Kualitas Sumber Daya Manusia Berbasis Masyarakat untuk Mengatasi Masalah Pengangguran”. </a:t>
            </a:r>
            <a:endParaRPr lang="en-US">
              <a:latin typeface="Source Sans Pro Black" panose="020B0803030403020204" charset="0"/>
              <a:cs typeface="Source Sans Pro Black" panose="020B0803030403020204" charset="0"/>
            </a:endParaRPr>
          </a:p>
          <a:p>
            <a:pPr marL="342900" indent="-342900" algn="just">
              <a:lnSpc>
                <a:spcPct val="200000"/>
              </a:lnSpc>
              <a:buAutoNum type="arabicPeriod"/>
            </a:pPr>
            <a:r>
              <a:rPr lang="en-US">
                <a:latin typeface="Source Sans Pro Black" panose="020B0803030403020204" charset="0"/>
                <a:cs typeface="Source Sans Pro Black" panose="020B0803030403020204" charset="0"/>
              </a:rPr>
              <a:t>Mustofa (2018) dalam “Pekerja Lepas (Freelancer) dalam Dunia Bisnis”. </a:t>
            </a:r>
            <a:endParaRPr lang="en-US">
              <a:latin typeface="Source Sans Pro Black" panose="020B0803030403020204" charset="0"/>
              <a:cs typeface="Source Sans Pro Black" panose="020B0803030403020204" charset="0"/>
            </a:endParaRPr>
          </a:p>
        </p:txBody>
      </p:sp>
      <p:sp>
        <p:nvSpPr>
          <p:cNvPr id="2" name="Text Box 1"/>
          <p:cNvSpPr txBox="1"/>
          <p:nvPr/>
        </p:nvSpPr>
        <p:spPr>
          <a:xfrm>
            <a:off x="821055" y="1002665"/>
            <a:ext cx="3940810"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Penelitian yang Relevan</a:t>
            </a:r>
            <a:endParaRPr lang="en-US" sz="2400">
              <a:solidFill>
                <a:srgbClr val="06A940"/>
              </a:solidFill>
              <a:latin typeface="Source Sans Pro Black" panose="020B0803030403020204" charset="0"/>
              <a:cs typeface="Source Sans Pro Black" panose="020B080303040302020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354965"/>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KERANGKA PIKIR</a:t>
            </a:r>
            <a:endParaRPr lang="en-US" sz="2400">
              <a:solidFill>
                <a:srgbClr val="06A940"/>
              </a:solidFill>
              <a:latin typeface="Source Sans Pro Black" panose="020B0803030403020204" charset="0"/>
              <a:cs typeface="Source Sans Pro Black" panose="020B0803030403020204" charset="0"/>
              <a:sym typeface="+mn-ea"/>
            </a:endParaRPr>
          </a:p>
        </p:txBody>
      </p:sp>
      <p:pic>
        <p:nvPicPr>
          <p:cNvPr id="4" name="Picture 3" descr="UML-Kerangka Pikir 02 BOLD"/>
          <p:cNvPicPr>
            <a:picLocks noChangeAspect="1"/>
          </p:cNvPicPr>
          <p:nvPr/>
        </p:nvPicPr>
        <p:blipFill>
          <a:blip r:embed="rId1"/>
          <a:stretch>
            <a:fillRect/>
          </a:stretch>
        </p:blipFill>
        <p:spPr>
          <a:xfrm>
            <a:off x="3275965" y="1310640"/>
            <a:ext cx="5079365" cy="5156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Text Box 7"/>
          <p:cNvSpPr txBox="1"/>
          <p:nvPr/>
        </p:nvSpPr>
        <p:spPr>
          <a:xfrm>
            <a:off x="2782570" y="3044825"/>
            <a:ext cx="6626225" cy="768350"/>
          </a:xfrm>
          <a:prstGeom prst="rect">
            <a:avLst/>
          </a:prstGeom>
          <a:noFill/>
        </p:spPr>
        <p:txBody>
          <a:bodyPr wrap="square" rtlCol="0">
            <a:spAutoFit/>
          </a:bodyPr>
          <a:p>
            <a:pPr algn="ctr"/>
            <a:r>
              <a:rPr lang="en-US" sz="4400">
                <a:solidFill>
                  <a:srgbClr val="06A940"/>
                </a:solidFill>
                <a:latin typeface="Source Sans Pro Black" panose="020B0803030403020204" charset="0"/>
                <a:cs typeface="Source Sans Pro Black" panose="020B0803030403020204" charset="0"/>
              </a:rPr>
              <a:t>METODE PENELITIAN</a:t>
            </a:r>
            <a:endParaRPr lang="en-US" sz="4400">
              <a:solidFill>
                <a:srgbClr val="06A940"/>
              </a:solidFill>
              <a:latin typeface="Source Sans Pro Black" panose="020B0803030403020204" charset="0"/>
              <a:cs typeface="Source Sans Pro Black" panose="020B0803030403020204" charset="0"/>
            </a:endParaRPr>
          </a:p>
        </p:txBody>
      </p:sp>
    </p:spTree>
  </p:cSld>
  <p:clrMapOvr>
    <a:masterClrMapping/>
  </p:clrMapOvr>
  <p:transition>
    <p:split orient="vert"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389120" y="1764030"/>
            <a:ext cx="3414395" cy="583565"/>
          </a:xfrm>
          <a:prstGeom prst="rect">
            <a:avLst/>
          </a:prstGeom>
          <a:noFill/>
        </p:spPr>
        <p:txBody>
          <a:bodyPr wrap="square" rtlCol="0">
            <a:spAutoFit/>
          </a:bodyPr>
          <a:p>
            <a:r>
              <a:rPr lang="en-US" sz="3200">
                <a:solidFill>
                  <a:srgbClr val="06A940"/>
                </a:solidFill>
                <a:latin typeface="Source Sans Pro Black" panose="020B0803030403020204" charset="0"/>
                <a:cs typeface="Source Sans Pro Black" panose="020B0803030403020204" charset="0"/>
              </a:rPr>
              <a:t>Jenis Penelitian</a:t>
            </a:r>
            <a:endParaRPr lang="en-US" sz="3200">
              <a:solidFill>
                <a:srgbClr val="06A940"/>
              </a:solidFill>
              <a:latin typeface="Source Sans Pro Black" panose="020B0803030403020204" charset="0"/>
              <a:cs typeface="Source Sans Pro Black" panose="020B0803030403020204" charset="0"/>
            </a:endParaRPr>
          </a:p>
        </p:txBody>
      </p:sp>
      <p:sp>
        <p:nvSpPr>
          <p:cNvPr id="7" name="Text Box 6"/>
          <p:cNvSpPr txBox="1"/>
          <p:nvPr/>
        </p:nvSpPr>
        <p:spPr>
          <a:xfrm>
            <a:off x="1956753" y="2977515"/>
            <a:ext cx="7945120" cy="132207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Jenis penelitian yang digunakan adalah Research and Developmment (R&amp;D) atau metode penelitian dan pengembangan yang menghasilkan suatu produk tertentu, dan menguji keefektifan produk tersebut.</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66415" y="1908810"/>
            <a:ext cx="6059805" cy="583565"/>
          </a:xfrm>
          <a:prstGeom prst="rect">
            <a:avLst/>
          </a:prstGeom>
          <a:noFill/>
        </p:spPr>
        <p:txBody>
          <a:bodyPr wrap="square" rtlCol="0">
            <a:spAutoFit/>
          </a:bodyPr>
          <a:p>
            <a:r>
              <a:rPr lang="en-US" sz="3200">
                <a:solidFill>
                  <a:srgbClr val="06A940"/>
                </a:solidFill>
                <a:latin typeface="Source Sans Pro Black" panose="020B0803030403020204" charset="0"/>
                <a:cs typeface="Source Sans Pro Black" panose="020B0803030403020204" charset="0"/>
              </a:rPr>
              <a:t>Tempat dan Waktu Pelaksanaan</a:t>
            </a:r>
            <a:endParaRPr lang="en-US" sz="3200">
              <a:solidFill>
                <a:srgbClr val="06A940"/>
              </a:solidFill>
              <a:latin typeface="Source Sans Pro Black" panose="020B0803030403020204" charset="0"/>
              <a:cs typeface="Source Sans Pro Black" panose="020B0803030403020204" charset="0"/>
            </a:endParaRPr>
          </a:p>
        </p:txBody>
      </p:sp>
      <p:sp>
        <p:nvSpPr>
          <p:cNvPr id="7" name="Text Box 6"/>
          <p:cNvSpPr txBox="1"/>
          <p:nvPr/>
        </p:nvSpPr>
        <p:spPr>
          <a:xfrm>
            <a:off x="1956753" y="2977515"/>
            <a:ext cx="7945120" cy="132207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Penelitian ini akan dilaksanakan di Lab RPL Pendidikan Teknik Informatika dan Komputer Jurusan Elektro Fakultas Teknik Universitas Negeri Makassar. Penelitian ini akan dilaksanakan pada bulan September 2019 sampai bulan Januari 2020. </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01390" y="3136900"/>
            <a:ext cx="5807075" cy="583565"/>
          </a:xfrm>
          <a:prstGeom prst="rect">
            <a:avLst/>
          </a:prstGeom>
          <a:noFill/>
        </p:spPr>
        <p:txBody>
          <a:bodyPr wrap="square" rtlCol="0">
            <a:spAutoFit/>
          </a:bodyPr>
          <a:p>
            <a:r>
              <a:rPr lang="en-US" sz="3200">
                <a:solidFill>
                  <a:srgbClr val="06A940"/>
                </a:solidFill>
                <a:latin typeface="Source Sans Pro Black" panose="020B0803030403020204" charset="0"/>
                <a:cs typeface="Source Sans Pro Black" panose="020B0803030403020204" charset="0"/>
              </a:rPr>
              <a:t>Prosedur Perancangan Sistem</a:t>
            </a:r>
            <a:endParaRPr lang="en-US" sz="3200">
              <a:solidFill>
                <a:srgbClr val="06A940"/>
              </a:solidFill>
              <a:latin typeface="Source Sans Pro Black" panose="020B0803030403020204" charset="0"/>
              <a:cs typeface="Source Sans Pro Black" panose="020B0803030403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50360" y="1522095"/>
            <a:ext cx="3681095"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Analisis kebutuhan</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6" name="Oval 5"/>
          <p:cNvSpPr/>
          <p:nvPr/>
        </p:nvSpPr>
        <p:spPr>
          <a:xfrm>
            <a:off x="2772410" y="2603500"/>
            <a:ext cx="2567305" cy="2567305"/>
          </a:xfrm>
          <a:prstGeom prst="ellipse">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b="1">
                <a:sym typeface="+mn-ea"/>
              </a:rPr>
              <a:t>Studi Pustaka</a:t>
            </a:r>
            <a:endParaRPr lang="en-US" sz="2000" b="1">
              <a:solidFill>
                <a:srgbClr val="06A940"/>
              </a:solidFill>
              <a:sym typeface="+mn-ea"/>
            </a:endParaRPr>
          </a:p>
        </p:txBody>
      </p:sp>
      <p:sp>
        <p:nvSpPr>
          <p:cNvPr id="7" name="Oval 6"/>
          <p:cNvSpPr/>
          <p:nvPr/>
        </p:nvSpPr>
        <p:spPr>
          <a:xfrm>
            <a:off x="6825615" y="2719070"/>
            <a:ext cx="2567305" cy="2567305"/>
          </a:xfrm>
          <a:prstGeom prst="ellipse">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50000"/>
              </a:lnSpc>
              <a:buFont typeface="Wingdings" panose="05000000000000000000" charset="0"/>
              <a:buNone/>
            </a:pPr>
            <a:r>
              <a:rPr lang="en-US" sz="2000" b="1">
                <a:sym typeface="+mn-ea"/>
              </a:rPr>
              <a:t>Studi Lapangan</a:t>
            </a:r>
            <a:endParaRPr lang="en-US" sz="2000" b="1">
              <a:solidFill>
                <a:srgbClr val="06A940"/>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Text Box 7"/>
          <p:cNvSpPr txBox="1"/>
          <p:nvPr/>
        </p:nvSpPr>
        <p:spPr>
          <a:xfrm>
            <a:off x="3627755" y="2967355"/>
            <a:ext cx="4936490" cy="768350"/>
          </a:xfrm>
          <a:prstGeom prst="rect">
            <a:avLst/>
          </a:prstGeom>
          <a:noFill/>
        </p:spPr>
        <p:txBody>
          <a:bodyPr wrap="square" rtlCol="0">
            <a:spAutoFit/>
          </a:bodyPr>
          <a:p>
            <a:r>
              <a:rPr lang="en-US" sz="4400">
                <a:solidFill>
                  <a:srgbClr val="06A940"/>
                </a:solidFill>
                <a:latin typeface="Source Sans Pro Black" panose="020B0803030403020204" charset="0"/>
                <a:cs typeface="Source Sans Pro Black" panose="020B0803030403020204" charset="0"/>
              </a:rPr>
              <a:t>LATAR BELAKANG</a:t>
            </a:r>
            <a:endParaRPr lang="en-US" sz="4400">
              <a:solidFill>
                <a:srgbClr val="06A940"/>
              </a:solidFill>
              <a:latin typeface="Source Sans Pro Black" panose="020B0803030403020204" charset="0"/>
              <a:cs typeface="Source Sans Pro Black" panose="020B0803030403020204" charset="0"/>
            </a:endParaRPr>
          </a:p>
        </p:txBody>
      </p:sp>
    </p:spTree>
  </p:cSld>
  <p:clrMapOvr>
    <a:masterClrMapping/>
  </p:clrMapOvr>
  <p:transition>
    <p:split orient="ver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pic>
        <p:nvPicPr>
          <p:cNvPr id="55" name="Picture 15"/>
          <p:cNvPicPr>
            <a:picLocks noChangeAspect="1"/>
          </p:cNvPicPr>
          <p:nvPr>
            <p:ph sz="half" idx="1"/>
          </p:nvPr>
        </p:nvPicPr>
        <p:blipFill>
          <a:blip r:embed="rId1"/>
          <a:stretch>
            <a:fillRect/>
          </a:stretch>
        </p:blipFill>
        <p:spPr>
          <a:xfrm>
            <a:off x="1727200" y="1825625"/>
            <a:ext cx="3402965" cy="4351655"/>
          </a:xfrm>
          <a:prstGeom prst="rect">
            <a:avLst/>
          </a:prstGeom>
          <a:noFill/>
          <a:ln>
            <a:noFill/>
          </a:ln>
        </p:spPr>
      </p:pic>
      <p:sp>
        <p:nvSpPr>
          <p:cNvPr id="3" name="Text Box 2"/>
          <p:cNvSpPr txBox="1"/>
          <p:nvPr/>
        </p:nvSpPr>
        <p:spPr>
          <a:xfrm>
            <a:off x="859790" y="1270635"/>
            <a:ext cx="108585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Use Case</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4" name="Picture 14"/>
          <p:cNvPicPr>
            <a:picLocks noChangeAspect="1"/>
          </p:cNvPicPr>
          <p:nvPr>
            <p:ph sz="half" idx="2"/>
          </p:nvPr>
        </p:nvPicPr>
        <p:blipFill>
          <a:blip r:embed="rId2"/>
          <a:stretch>
            <a:fillRect/>
          </a:stretch>
        </p:blipFill>
        <p:spPr>
          <a:xfrm>
            <a:off x="7279640" y="1825625"/>
            <a:ext cx="2965450" cy="43516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195453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Diagram Konteks</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7" name="Picture 9"/>
          <p:cNvPicPr>
            <a:picLocks noChangeAspect="1"/>
          </p:cNvPicPr>
          <p:nvPr>
            <p:ph idx="1"/>
          </p:nvPr>
        </p:nvPicPr>
        <p:blipFill>
          <a:blip r:embed="rId1"/>
          <a:stretch>
            <a:fillRect/>
          </a:stretch>
        </p:blipFill>
        <p:spPr>
          <a:xfrm>
            <a:off x="1480820" y="2124710"/>
            <a:ext cx="9229725" cy="3752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290322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Data Flow Diagram Level 1</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0" name="Picture 11"/>
          <p:cNvPicPr>
            <a:picLocks noChangeAspect="1"/>
          </p:cNvPicPr>
          <p:nvPr>
            <p:ph idx="1"/>
          </p:nvPr>
        </p:nvPicPr>
        <p:blipFill>
          <a:blip r:embed="rId1"/>
          <a:srcRect r="782"/>
          <a:stretch>
            <a:fillRect/>
          </a:stretch>
        </p:blipFill>
        <p:spPr>
          <a:xfrm>
            <a:off x="2545715" y="1825625"/>
            <a:ext cx="7099935" cy="43516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290322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Data Flow Diagram Level 2</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1" name="Picture 12"/>
          <p:cNvPicPr>
            <a:picLocks noChangeAspect="1"/>
          </p:cNvPicPr>
          <p:nvPr>
            <p:ph idx="1"/>
          </p:nvPr>
        </p:nvPicPr>
        <p:blipFill>
          <a:blip r:embed="rId1"/>
          <a:srcRect l="794" t="1380" r="945" b="920"/>
          <a:stretch>
            <a:fillRect/>
          </a:stretch>
        </p:blipFill>
        <p:spPr>
          <a:xfrm>
            <a:off x="2753360" y="1825625"/>
            <a:ext cx="6684010" cy="43516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294894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Data Flow Diagram Level  3</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2" name="Picture 13"/>
          <p:cNvPicPr>
            <a:picLocks noChangeAspect="1"/>
          </p:cNvPicPr>
          <p:nvPr>
            <p:ph idx="1"/>
          </p:nvPr>
        </p:nvPicPr>
        <p:blipFill>
          <a:blip r:embed="rId1"/>
          <a:stretch>
            <a:fillRect/>
          </a:stretch>
        </p:blipFill>
        <p:spPr>
          <a:xfrm>
            <a:off x="3582670" y="1825625"/>
            <a:ext cx="5025390" cy="43516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123444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Flowchart</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descr="Flow Chart-Page-1 BOLD"/>
          <p:cNvPicPr>
            <a:picLocks noChangeAspect="1"/>
          </p:cNvPicPr>
          <p:nvPr/>
        </p:nvPicPr>
        <p:blipFill>
          <a:blip r:embed="rId1"/>
          <a:stretch>
            <a:fillRect/>
          </a:stretch>
        </p:blipFill>
        <p:spPr>
          <a:xfrm>
            <a:off x="3106420" y="1522095"/>
            <a:ext cx="6405245" cy="50120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4131310"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Perancangan Aplikasi</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136207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Storyboard</a:t>
            </a:r>
            <a:endParaRPr lang="en-US">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descr="Web 1920 – 1"/>
          <p:cNvPicPr>
            <a:picLocks noChangeAspect="1"/>
          </p:cNvPicPr>
          <p:nvPr>
            <p:ph sz="half" idx="1"/>
          </p:nvPr>
        </p:nvPicPr>
        <p:blipFill>
          <a:blip r:embed="rId1"/>
          <a:stretch>
            <a:fillRect/>
          </a:stretch>
        </p:blipFill>
        <p:spPr>
          <a:xfrm>
            <a:off x="521335" y="2328545"/>
            <a:ext cx="3424555" cy="1927860"/>
          </a:xfrm>
          <a:prstGeom prst="rect">
            <a:avLst/>
          </a:prstGeom>
          <a:ln>
            <a:solidFill>
              <a:schemeClr val="tx1"/>
            </a:solidFill>
          </a:ln>
        </p:spPr>
      </p:pic>
      <p:pic>
        <p:nvPicPr>
          <p:cNvPr id="7" name="Picture 2" descr="Web 1920 – 2"/>
          <p:cNvPicPr>
            <a:picLocks noChangeAspect="1"/>
          </p:cNvPicPr>
          <p:nvPr>
            <p:ph sz="half" idx="2"/>
          </p:nvPr>
        </p:nvPicPr>
        <p:blipFill>
          <a:blip r:embed="rId2"/>
          <a:stretch>
            <a:fillRect/>
          </a:stretch>
        </p:blipFill>
        <p:spPr>
          <a:xfrm>
            <a:off x="4229100" y="2320290"/>
            <a:ext cx="3466465" cy="1949450"/>
          </a:xfrm>
          <a:prstGeom prst="rect">
            <a:avLst/>
          </a:prstGeom>
          <a:ln>
            <a:solidFill>
              <a:schemeClr val="tx1"/>
            </a:solidFill>
          </a:ln>
        </p:spPr>
      </p:pic>
      <p:pic>
        <p:nvPicPr>
          <p:cNvPr id="19" name="Picture 19" descr="Web 1920 – 3"/>
          <p:cNvPicPr>
            <a:picLocks noChangeAspect="1"/>
          </p:cNvPicPr>
          <p:nvPr/>
        </p:nvPicPr>
        <p:blipFill>
          <a:blip r:embed="rId3"/>
          <a:stretch>
            <a:fillRect/>
          </a:stretch>
        </p:blipFill>
        <p:spPr>
          <a:xfrm>
            <a:off x="7978775" y="2336800"/>
            <a:ext cx="3435350" cy="1932940"/>
          </a:xfrm>
          <a:prstGeom prst="rect">
            <a:avLst/>
          </a:prstGeom>
          <a:ln>
            <a:solidFill>
              <a:schemeClr val="tx1"/>
            </a:solidFill>
          </a:ln>
        </p:spPr>
      </p:pic>
      <p:sp>
        <p:nvSpPr>
          <p:cNvPr id="6" name="Text Box 5"/>
          <p:cNvSpPr txBox="1"/>
          <p:nvPr/>
        </p:nvSpPr>
        <p:spPr>
          <a:xfrm>
            <a:off x="1593215" y="4447540"/>
            <a:ext cx="1022350" cy="368300"/>
          </a:xfrm>
          <a:prstGeom prst="rect">
            <a:avLst/>
          </a:prstGeom>
          <a:noFill/>
        </p:spPr>
        <p:txBody>
          <a:bodyPr wrap="square" rtlCol="0">
            <a:spAutoFit/>
          </a:bodyPr>
          <a:p>
            <a:r>
              <a:rPr lang="en-US"/>
              <a:t>Beranda</a:t>
            </a:r>
            <a:endParaRPr lang="en-US"/>
          </a:p>
        </p:txBody>
      </p:sp>
      <p:sp>
        <p:nvSpPr>
          <p:cNvPr id="9" name="Text Box 8"/>
          <p:cNvSpPr txBox="1"/>
          <p:nvPr/>
        </p:nvSpPr>
        <p:spPr>
          <a:xfrm>
            <a:off x="5212715" y="4447540"/>
            <a:ext cx="1291590" cy="368300"/>
          </a:xfrm>
          <a:prstGeom prst="rect">
            <a:avLst/>
          </a:prstGeom>
          <a:noFill/>
        </p:spPr>
        <p:txBody>
          <a:bodyPr wrap="square" rtlCol="0">
            <a:spAutoFit/>
          </a:bodyPr>
          <a:p>
            <a:r>
              <a:rPr lang="en-US"/>
              <a:t>Profil </a:t>
            </a:r>
            <a:r>
              <a:rPr lang="en-US" i="1"/>
              <a:t>user</a:t>
            </a:r>
            <a:endParaRPr lang="en-US" i="1"/>
          </a:p>
        </p:txBody>
      </p:sp>
      <p:sp>
        <p:nvSpPr>
          <p:cNvPr id="10" name="Text Box 9"/>
          <p:cNvSpPr txBox="1"/>
          <p:nvPr/>
        </p:nvSpPr>
        <p:spPr>
          <a:xfrm>
            <a:off x="9016365" y="4447540"/>
            <a:ext cx="1967865" cy="368300"/>
          </a:xfrm>
          <a:prstGeom prst="rect">
            <a:avLst/>
          </a:prstGeom>
          <a:noFill/>
        </p:spPr>
        <p:txBody>
          <a:bodyPr wrap="square" rtlCol="0">
            <a:spAutoFit/>
          </a:bodyPr>
          <a:p>
            <a:r>
              <a:rPr lang="en-US"/>
              <a:t>Detail informasi</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302760" y="2422525"/>
            <a:ext cx="3981450" cy="645160"/>
          </a:xfrm>
          <a:prstGeom prst="rect">
            <a:avLst/>
          </a:prstGeom>
          <a:noFill/>
        </p:spPr>
        <p:txBody>
          <a:bodyPr wrap="square" rtlCol="0">
            <a:spAutoFit/>
          </a:bodyPr>
          <a:p>
            <a:r>
              <a:rPr lang="en-US" sz="3600">
                <a:solidFill>
                  <a:srgbClr val="06A940"/>
                </a:solidFill>
                <a:latin typeface="Source Sans Pro Black" panose="020B0803030403020204" charset="0"/>
                <a:cs typeface="Source Sans Pro Black" panose="020B0803030403020204" charset="0"/>
              </a:rPr>
              <a:t>Pengujian Sistem</a:t>
            </a:r>
            <a:endParaRPr lang="en-US" sz="3600">
              <a:solidFill>
                <a:srgbClr val="06A940"/>
              </a:solidFill>
              <a:latin typeface="Source Sans Pro Black" panose="020B0803030403020204" charset="0"/>
              <a:cs typeface="Source Sans Pro Black" panose="020B0803030403020204" charset="0"/>
            </a:endParaRPr>
          </a:p>
        </p:txBody>
      </p:sp>
      <p:sp>
        <p:nvSpPr>
          <p:cNvPr id="7" name="Text Box 6"/>
          <p:cNvSpPr txBox="1"/>
          <p:nvPr/>
        </p:nvSpPr>
        <p:spPr>
          <a:xfrm>
            <a:off x="2123123" y="3248025"/>
            <a:ext cx="7945120" cy="706755"/>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Metode pengujian digunakan dalam penelitian ini adalah uji kelayakan berdasarkan indikator standar ISO 25010.</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238760"/>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Pengujian Sistem</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836295"/>
            <a:ext cx="492760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Functional Suitability (kesesuaian fungsional)</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8953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1348105"/>
            <a:ext cx="10172700" cy="645160"/>
          </a:xfrm>
          <a:prstGeom prst="rect">
            <a:avLst/>
          </a:prstGeom>
          <a:noFill/>
        </p:spPr>
        <p:txBody>
          <a:bodyPr wrap="square" rtlCol="0">
            <a:spAutoFit/>
          </a:bodyPr>
          <a:p>
            <a:pPr algn="just"/>
            <a:r>
              <a:rPr lang="en-US"/>
              <a:t>Karakteristik ini menunjukkan sejauh mana seuatu produk atau sistem menyediakan fungsi yang memenuhi kebutuhan yang dinyatakan dan tersirat ketika digunakan dalam kondisi tertentu.</a:t>
            </a:r>
            <a:endParaRPr lang="en-US"/>
          </a:p>
        </p:txBody>
      </p:sp>
      <p:sp>
        <p:nvSpPr>
          <p:cNvPr id="9" name="Text Box 8"/>
          <p:cNvSpPr txBox="1"/>
          <p:nvPr/>
        </p:nvSpPr>
        <p:spPr>
          <a:xfrm>
            <a:off x="821055" y="2155190"/>
            <a:ext cx="451167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Performance Efficiency (efisiensi kinerja).</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223329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2581910"/>
            <a:ext cx="10172700" cy="645160"/>
          </a:xfrm>
          <a:prstGeom prst="rect">
            <a:avLst/>
          </a:prstGeom>
          <a:noFill/>
        </p:spPr>
        <p:txBody>
          <a:bodyPr wrap="square" rtlCol="0">
            <a:spAutoFit/>
          </a:bodyPr>
          <a:p>
            <a:pPr algn="just"/>
            <a:r>
              <a:rPr lang="en-US"/>
              <a:t>Karakteristik ini mewakili kinerja relatif terhadap jumlah sumber daya yang digunakan dalam kondisi yang dinyatakan.</a:t>
            </a:r>
            <a:endParaRPr lang="en-US"/>
          </a:p>
        </p:txBody>
      </p:sp>
      <p:sp>
        <p:nvSpPr>
          <p:cNvPr id="14" name="Text Box 13"/>
          <p:cNvSpPr txBox="1"/>
          <p:nvPr/>
        </p:nvSpPr>
        <p:spPr>
          <a:xfrm>
            <a:off x="821055" y="3312795"/>
            <a:ext cx="2883535"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Compability (kesesuaian).</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33718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3748405"/>
            <a:ext cx="10172700" cy="922020"/>
          </a:xfrm>
          <a:prstGeom prst="rect">
            <a:avLst/>
          </a:prstGeom>
          <a:noFill/>
        </p:spPr>
        <p:txBody>
          <a:bodyPr wrap="square" rtlCol="0">
            <a:spAutoFit/>
          </a:bodyPr>
          <a:p>
            <a:pPr algn="just"/>
            <a:r>
              <a:rPr lang="en-US"/>
              <a:t>Karakteristik ini mengukur sejauh mana suatu produk, sistem atau komponen dapat bertukar informasi dengan produk, sistem atau komponen lain, atau menjelaskan fungsi yang disyaratkan sambil berbagi lingkungan perangkat keras yang sama.</a:t>
            </a:r>
            <a:endParaRPr lang="en-US"/>
          </a:p>
        </p:txBody>
      </p:sp>
      <p:sp>
        <p:nvSpPr>
          <p:cNvPr id="2" name="Text Box 1"/>
          <p:cNvSpPr txBox="1"/>
          <p:nvPr/>
        </p:nvSpPr>
        <p:spPr>
          <a:xfrm>
            <a:off x="821055" y="4847590"/>
            <a:ext cx="241300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Usability (kegunaan).</a:t>
            </a:r>
            <a:endParaRPr lang="en-US">
              <a:solidFill>
                <a:srgbClr val="06A940"/>
              </a:solidFill>
              <a:latin typeface="Source Sans Pro Black" panose="020B0803030403020204" charset="0"/>
              <a:cs typeface="Source Sans Pro Black" panose="020B0803030403020204" charset="0"/>
            </a:endParaRPr>
          </a:p>
        </p:txBody>
      </p:sp>
      <p:sp>
        <p:nvSpPr>
          <p:cNvPr id="3" name="Rectangle 2"/>
          <p:cNvSpPr/>
          <p:nvPr/>
        </p:nvSpPr>
        <p:spPr>
          <a:xfrm>
            <a:off x="821055" y="490664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896620" y="5283200"/>
            <a:ext cx="10172700" cy="922020"/>
          </a:xfrm>
          <a:prstGeom prst="rect">
            <a:avLst/>
          </a:prstGeom>
          <a:noFill/>
        </p:spPr>
        <p:txBody>
          <a:bodyPr wrap="square" rtlCol="0">
            <a:spAutoFit/>
          </a:bodyPr>
          <a:p>
            <a:pPr algn="just"/>
            <a:r>
              <a:rPr lang="en-US"/>
              <a:t>Karakteristik ini mengukur sejauh mana produk atau sistem dapat digunakan oleh pengguna tertentu untuk mencapai tujuan yang di tentukan dengan efektivitas, efisiensi, dan kepuasan dalam konteks pengguna tertentu.</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21055" y="238760"/>
            <a:ext cx="3140075" cy="460375"/>
          </a:xfrm>
          <a:prstGeom prst="rect">
            <a:avLst/>
          </a:prstGeom>
          <a:noFill/>
        </p:spPr>
        <p:txBody>
          <a:bodyPr wrap="square" rtlCol="0">
            <a:spAutoFit/>
          </a:bodyPr>
          <a:p>
            <a:pPr algn="l"/>
            <a:r>
              <a:rPr lang="en-US" sz="2400">
                <a:solidFill>
                  <a:srgbClr val="06A940"/>
                </a:solidFill>
                <a:latin typeface="Source Sans Pro Black" panose="020B0803030403020204" charset="0"/>
                <a:cs typeface="Source Sans Pro Black" panose="020B0803030403020204" charset="0"/>
                <a:sym typeface="+mn-ea"/>
              </a:rPr>
              <a:t>Pengujian Sistem</a:t>
            </a:r>
            <a:endParaRPr lang="en-US" sz="2400">
              <a:solidFill>
                <a:srgbClr val="06A940"/>
              </a:solidFill>
              <a:latin typeface="Source Sans Pro Black" panose="020B0803030403020204" charset="0"/>
              <a:cs typeface="Source Sans Pro Black" panose="020B0803030403020204" charset="0"/>
              <a:sym typeface="+mn-ea"/>
            </a:endParaRPr>
          </a:p>
        </p:txBody>
      </p:sp>
      <p:sp>
        <p:nvSpPr>
          <p:cNvPr id="6" name="Text Box 5"/>
          <p:cNvSpPr txBox="1"/>
          <p:nvPr/>
        </p:nvSpPr>
        <p:spPr>
          <a:xfrm>
            <a:off x="821055" y="836295"/>
            <a:ext cx="262001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Reliability (keandalan).</a:t>
            </a:r>
            <a:endParaRPr lang="en-US">
              <a:solidFill>
                <a:srgbClr val="06A940"/>
              </a:solidFill>
              <a:latin typeface="Source Sans Pro Black" panose="020B0803030403020204" charset="0"/>
              <a:cs typeface="Source Sans Pro Black" panose="020B0803030403020204" charset="0"/>
            </a:endParaRPr>
          </a:p>
        </p:txBody>
      </p:sp>
      <p:sp>
        <p:nvSpPr>
          <p:cNvPr id="7" name="Rectangle 6"/>
          <p:cNvSpPr/>
          <p:nvPr/>
        </p:nvSpPr>
        <p:spPr>
          <a:xfrm>
            <a:off x="821055" y="8953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6620" y="1348105"/>
            <a:ext cx="10172700" cy="645160"/>
          </a:xfrm>
          <a:prstGeom prst="rect">
            <a:avLst/>
          </a:prstGeom>
          <a:noFill/>
        </p:spPr>
        <p:txBody>
          <a:bodyPr wrap="square" rtlCol="0">
            <a:spAutoFit/>
          </a:bodyPr>
          <a:p>
            <a:pPr algn="just"/>
            <a:r>
              <a:rPr lang="en-US"/>
              <a:t>Karakteristik ini mengukur sejauh mana suatu sistem, produk tau komponen melakukan fungsi yang ditentukan untuk periode waktu tertentu.</a:t>
            </a:r>
            <a:endParaRPr lang="en-US"/>
          </a:p>
        </p:txBody>
      </p:sp>
      <p:sp>
        <p:nvSpPr>
          <p:cNvPr id="9" name="Text Box 8"/>
          <p:cNvSpPr txBox="1"/>
          <p:nvPr/>
        </p:nvSpPr>
        <p:spPr>
          <a:xfrm>
            <a:off x="821055" y="2155190"/>
            <a:ext cx="241427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Security (keamanan).</a:t>
            </a:r>
            <a:endParaRPr lang="en-US">
              <a:solidFill>
                <a:srgbClr val="06A940"/>
              </a:solidFill>
              <a:latin typeface="Source Sans Pro Black" panose="020B0803030403020204" charset="0"/>
              <a:cs typeface="Source Sans Pro Black" panose="020B0803030403020204" charset="0"/>
            </a:endParaRPr>
          </a:p>
        </p:txBody>
      </p:sp>
      <p:sp>
        <p:nvSpPr>
          <p:cNvPr id="10" name="Rectangle 9"/>
          <p:cNvSpPr/>
          <p:nvPr/>
        </p:nvSpPr>
        <p:spPr>
          <a:xfrm>
            <a:off x="821055" y="223329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96620" y="2581910"/>
            <a:ext cx="10172700" cy="645160"/>
          </a:xfrm>
          <a:prstGeom prst="rect">
            <a:avLst/>
          </a:prstGeom>
          <a:noFill/>
        </p:spPr>
        <p:txBody>
          <a:bodyPr wrap="square" rtlCol="0">
            <a:spAutoFit/>
          </a:bodyPr>
          <a:p>
            <a:pPr algn="just"/>
            <a:r>
              <a:rPr lang="en-US"/>
              <a:t>Sejauh mana suatu produk atau sistem melindungi informasi dan data sehingga orang atau produk atau sistem lain memiliki tingkat akses data yang sesuai dengan jenis dan tingkat otoritas mereka.</a:t>
            </a:r>
            <a:endParaRPr lang="en-US"/>
          </a:p>
        </p:txBody>
      </p:sp>
      <p:sp>
        <p:nvSpPr>
          <p:cNvPr id="14" name="Text Box 13"/>
          <p:cNvSpPr txBox="1"/>
          <p:nvPr/>
        </p:nvSpPr>
        <p:spPr>
          <a:xfrm>
            <a:off x="821055" y="3312795"/>
            <a:ext cx="343408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Maintainability (maintabilitas).</a:t>
            </a:r>
            <a:endParaRPr lang="en-US">
              <a:solidFill>
                <a:srgbClr val="06A940"/>
              </a:solidFill>
              <a:latin typeface="Source Sans Pro Black" panose="020B0803030403020204" charset="0"/>
              <a:cs typeface="Source Sans Pro Black" panose="020B0803030403020204" charset="0"/>
            </a:endParaRPr>
          </a:p>
        </p:txBody>
      </p:sp>
      <p:sp>
        <p:nvSpPr>
          <p:cNvPr id="15" name="Rectangle 14"/>
          <p:cNvSpPr/>
          <p:nvPr/>
        </p:nvSpPr>
        <p:spPr>
          <a:xfrm>
            <a:off x="821055" y="337185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96620" y="3748405"/>
            <a:ext cx="10172700" cy="922020"/>
          </a:xfrm>
          <a:prstGeom prst="rect">
            <a:avLst/>
          </a:prstGeom>
          <a:noFill/>
        </p:spPr>
        <p:txBody>
          <a:bodyPr wrap="square" rtlCol="0">
            <a:spAutoFit/>
          </a:bodyPr>
          <a:p>
            <a:pPr algn="just"/>
            <a:r>
              <a:rPr lang="en-US"/>
              <a:t>Karakteristik ini mewakili tingkat efektifitas dan efisiensi yang dengannya suatu produk atau sistem dapat dimodifikasi untuk memperbaikinya atau menyesuaikan dengan perubahan dalam lingkungan dan dalam persyaratan.</a:t>
            </a:r>
            <a:endParaRPr lang="en-US"/>
          </a:p>
        </p:txBody>
      </p:sp>
      <p:sp>
        <p:nvSpPr>
          <p:cNvPr id="2" name="Text Box 1"/>
          <p:cNvSpPr txBox="1"/>
          <p:nvPr/>
        </p:nvSpPr>
        <p:spPr>
          <a:xfrm>
            <a:off x="821055" y="4847590"/>
            <a:ext cx="2811780" cy="368300"/>
          </a:xfrm>
          <a:prstGeom prst="rect">
            <a:avLst/>
          </a:prstGeom>
          <a:noFill/>
        </p:spPr>
        <p:txBody>
          <a:bodyPr wrap="none" rtlCol="0">
            <a:spAutoFit/>
          </a:bodyPr>
          <a:p>
            <a:pPr algn="l"/>
            <a:r>
              <a:rPr lang="en-US">
                <a:solidFill>
                  <a:srgbClr val="06A940"/>
                </a:solidFill>
                <a:latin typeface="Source Sans Pro Black" panose="020B0803030403020204" charset="0"/>
                <a:cs typeface="Source Sans Pro Black" panose="020B0803030403020204" charset="0"/>
              </a:rPr>
              <a:t>Portability (portabilitas).</a:t>
            </a:r>
            <a:endParaRPr lang="en-US">
              <a:solidFill>
                <a:srgbClr val="06A940"/>
              </a:solidFill>
              <a:latin typeface="Source Sans Pro Black" panose="020B0803030403020204" charset="0"/>
              <a:cs typeface="Source Sans Pro Black" panose="020B0803030403020204" charset="0"/>
            </a:endParaRPr>
          </a:p>
        </p:txBody>
      </p:sp>
      <p:sp>
        <p:nvSpPr>
          <p:cNvPr id="3" name="Rectangle 2"/>
          <p:cNvSpPr/>
          <p:nvPr/>
        </p:nvSpPr>
        <p:spPr>
          <a:xfrm>
            <a:off x="821055" y="4906645"/>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896620" y="5283200"/>
            <a:ext cx="10172700" cy="645160"/>
          </a:xfrm>
          <a:prstGeom prst="rect">
            <a:avLst/>
          </a:prstGeom>
          <a:noFill/>
        </p:spPr>
        <p:txBody>
          <a:bodyPr wrap="square" rtlCol="0">
            <a:spAutoFit/>
          </a:bodyPr>
          <a:p>
            <a:pPr algn="just"/>
            <a:r>
              <a:rPr lang="en-US"/>
              <a:t>Tingkat efektifitas dan efisiensi yang dengannya suatu sistem, produk atau komponen dapat ditransfer dari suatu perangkat keras, perangkat lunak atau lingkungan operasional lainnya ke yang lain.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idx="1"/>
          </p:nvPr>
        </p:nvPicPr>
        <p:blipFill>
          <a:blip r:embed="rId1"/>
          <a:stretch>
            <a:fillRect/>
          </a:stretch>
        </p:blipFill>
        <p:spPr>
          <a:xfrm>
            <a:off x="8922385" y="2638425"/>
            <a:ext cx="2881630" cy="1581150"/>
          </a:xfrm>
          <a:prstGeom prst="rect">
            <a:avLst/>
          </a:prstGeom>
        </p:spPr>
      </p:pic>
      <p:sp>
        <p:nvSpPr>
          <p:cNvPr id="11" name="Freeform 10"/>
          <p:cNvSpPr/>
          <p:nvPr/>
        </p:nvSpPr>
        <p:spPr>
          <a:xfrm>
            <a:off x="-32385" y="-20320"/>
            <a:ext cx="8698230" cy="6898005"/>
          </a:xfrm>
          <a:custGeom>
            <a:avLst/>
            <a:gdLst/>
            <a:ahLst/>
            <a:cxnLst>
              <a:cxn ang="3">
                <a:pos x="hc" y="t"/>
              </a:cxn>
              <a:cxn ang="cd2">
                <a:pos x="l" y="vc"/>
              </a:cxn>
              <a:cxn ang="cd4">
                <a:pos x="hc" y="b"/>
              </a:cxn>
              <a:cxn ang="0">
                <a:pos x="r" y="vc"/>
              </a:cxn>
            </a:cxnLst>
            <a:rect l="l" t="t" r="r" b="b"/>
            <a:pathLst>
              <a:path w="13698" h="10863">
                <a:moveTo>
                  <a:pt x="0" y="0"/>
                </a:moveTo>
                <a:lnTo>
                  <a:pt x="12421" y="0"/>
                </a:lnTo>
                <a:lnTo>
                  <a:pt x="12461" y="68"/>
                </a:lnTo>
                <a:cubicBezTo>
                  <a:pt x="13248" y="1437"/>
                  <a:pt x="13698" y="3024"/>
                  <a:pt x="13698" y="4716"/>
                </a:cubicBezTo>
                <a:cubicBezTo>
                  <a:pt x="13698" y="7053"/>
                  <a:pt x="12840" y="9189"/>
                  <a:pt x="11421" y="10827"/>
                </a:cubicBezTo>
                <a:lnTo>
                  <a:pt x="11389" y="10863"/>
                </a:lnTo>
                <a:lnTo>
                  <a:pt x="0" y="10863"/>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2" name="Text Box 11"/>
          <p:cNvSpPr txBox="1"/>
          <p:nvPr/>
        </p:nvSpPr>
        <p:spPr>
          <a:xfrm>
            <a:off x="767080" y="1976755"/>
            <a:ext cx="6732270" cy="3046095"/>
          </a:xfrm>
          <a:prstGeom prst="rect">
            <a:avLst/>
          </a:prstGeom>
          <a:noFill/>
        </p:spPr>
        <p:txBody>
          <a:bodyPr wrap="square" rtlCol="0">
            <a:spAutoFit/>
          </a:bodyPr>
          <a:p>
            <a:pPr indent="0" algn="just">
              <a:buNone/>
            </a:pPr>
            <a:r>
              <a:rPr lang="en-US" sz="2400">
                <a:solidFill>
                  <a:schemeClr val="bg1"/>
                </a:solidFill>
                <a:latin typeface="Source Sans Pro Black" panose="020B0803030403020204" charset="0"/>
                <a:cs typeface="Source Sans Pro Black" panose="020B0803030403020204" charset="0"/>
              </a:rPr>
              <a:t>Statistik Keadaan Ketenagakerjaan oleh Badan Pusat Statistik (2018:1-3) menunjukkan jumlah angkatan kerja pada Februari 2018 sebanyak 133,94 juta orang. Sebanyak 127,07 juta orang penduduk bekerja sedangkan sebanyak 6,87 juta orang menganggur. Tingkat Pengangguran Terbuka (TPT) sebesar 5,13 persen pada periode yang sama.</a:t>
            </a:r>
            <a:endParaRPr lang="en-US" sz="2400">
              <a:solidFill>
                <a:schemeClr val="bg1"/>
              </a:solidFill>
              <a:latin typeface="Source Sans Pro Black" panose="020B0803030403020204" charset="0"/>
              <a:cs typeface="Source Sans Pro Black" panose="020B0803030403020204" charset="0"/>
            </a:endParaRPr>
          </a:p>
        </p:txBody>
      </p:sp>
      <p:sp>
        <p:nvSpPr>
          <p:cNvPr id="13" name="Text Box 12"/>
          <p:cNvSpPr txBox="1"/>
          <p:nvPr/>
        </p:nvSpPr>
        <p:spPr>
          <a:xfrm>
            <a:off x="2608580" y="1390015"/>
            <a:ext cx="2478405" cy="521970"/>
          </a:xfrm>
          <a:prstGeom prst="rect">
            <a:avLst/>
          </a:prstGeom>
          <a:noFill/>
        </p:spPr>
        <p:txBody>
          <a:bodyPr wrap="none" rtlCol="0">
            <a:spAutoFit/>
          </a:bodyPr>
          <a:p>
            <a:r>
              <a:rPr lang="en-US" sz="2800">
                <a:solidFill>
                  <a:schemeClr val="bg1"/>
                </a:solidFill>
                <a:latin typeface="Source Sans Pro Black" panose="020B0803030403020204" charset="0"/>
                <a:cs typeface="Source Sans Pro Black" panose="020B0803030403020204" charset="0"/>
              </a:rPr>
              <a:t>Data BPS 2018</a:t>
            </a:r>
            <a:endParaRPr lang="en-US" sz="2800">
              <a:solidFill>
                <a:schemeClr val="bg1"/>
              </a:solidFill>
              <a:latin typeface="Source Sans Pro Black" panose="020B0803030403020204" charset="0"/>
              <a:cs typeface="Source Sans Pro Black" panose="020B0803030403020204" charset="0"/>
            </a:endParaRPr>
          </a:p>
        </p:txBody>
      </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41115" y="1512570"/>
            <a:ext cx="5015865"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rPr>
              <a:t>Teknik Pengumpulan Data</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6" name="Oval 5"/>
          <p:cNvSpPr/>
          <p:nvPr/>
        </p:nvSpPr>
        <p:spPr>
          <a:xfrm>
            <a:off x="3100705" y="2583815"/>
            <a:ext cx="2567305" cy="2567305"/>
          </a:xfrm>
          <a:prstGeom prst="ellipse">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b="1">
                <a:sym typeface="+mn-ea"/>
              </a:rPr>
              <a:t>Studi Literatur</a:t>
            </a:r>
            <a:endParaRPr lang="en-US" sz="2000" b="1">
              <a:sym typeface="+mn-ea"/>
            </a:endParaRPr>
          </a:p>
        </p:txBody>
      </p:sp>
      <p:sp>
        <p:nvSpPr>
          <p:cNvPr id="7" name="Oval 6"/>
          <p:cNvSpPr/>
          <p:nvPr/>
        </p:nvSpPr>
        <p:spPr>
          <a:xfrm>
            <a:off x="6825615" y="2719070"/>
            <a:ext cx="2567305" cy="2567305"/>
          </a:xfrm>
          <a:prstGeom prst="ellipse">
            <a:avLst/>
          </a:prstGeom>
          <a:solidFill>
            <a:srgbClr val="06A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lnSpc>
                <a:spcPct val="150000"/>
              </a:lnSpc>
              <a:buFont typeface="Wingdings" panose="05000000000000000000" charset="0"/>
              <a:buNone/>
            </a:pPr>
            <a:r>
              <a:rPr lang="en-US" sz="2000" b="1">
                <a:sym typeface="+mn-ea"/>
              </a:rPr>
              <a:t>Instrument atau angket</a:t>
            </a:r>
            <a:endParaRPr lang="en-US" sz="2000" b="1">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964940" y="1900555"/>
            <a:ext cx="4521200" cy="645160"/>
          </a:xfrm>
          <a:prstGeom prst="rect">
            <a:avLst/>
          </a:prstGeom>
          <a:noFill/>
        </p:spPr>
        <p:txBody>
          <a:bodyPr wrap="square" rtlCol="0">
            <a:spAutoFit/>
          </a:bodyPr>
          <a:p>
            <a:r>
              <a:rPr lang="en-US" sz="3600">
                <a:solidFill>
                  <a:srgbClr val="06A940"/>
                </a:solidFill>
                <a:latin typeface="Source Sans Pro Black" panose="020B0803030403020204" charset="0"/>
                <a:cs typeface="Source Sans Pro Black" panose="020B0803030403020204" charset="0"/>
              </a:rPr>
              <a:t>Teknik Analisis Data</a:t>
            </a:r>
            <a:endParaRPr lang="en-US" sz="3600">
              <a:solidFill>
                <a:srgbClr val="06A940"/>
              </a:solidFill>
              <a:latin typeface="Source Sans Pro Black" panose="020B0803030403020204" charset="0"/>
              <a:cs typeface="Source Sans Pro Black" panose="020B0803030403020204" charset="0"/>
            </a:endParaRPr>
          </a:p>
        </p:txBody>
      </p:sp>
      <p:sp>
        <p:nvSpPr>
          <p:cNvPr id="7" name="Text Box 6"/>
          <p:cNvSpPr txBox="1"/>
          <p:nvPr/>
        </p:nvSpPr>
        <p:spPr>
          <a:xfrm>
            <a:off x="1995488" y="2900045"/>
            <a:ext cx="7945120" cy="101473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Pada penelitian sistem informasi skill publication and Freelancer ini hanya menggunakan 5 karakter kualitas berdasarkan standar pengujian perangkat lunak ISO 25010</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3876675"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sym typeface="+mn-ea"/>
              </a:rPr>
              <a:t>Teknik Analisis Data</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3656965" cy="398780"/>
          </a:xfrm>
          <a:prstGeom prst="rect">
            <a:avLst/>
          </a:prstGeom>
          <a:noFill/>
        </p:spPr>
        <p:txBody>
          <a:bodyPr wrap="none" rtlCol="0">
            <a:spAutoFit/>
          </a:bodyPr>
          <a:p>
            <a:pPr algn="l"/>
            <a:r>
              <a:rPr lang="en-US" sz="2000">
                <a:solidFill>
                  <a:srgbClr val="06A940"/>
                </a:solidFill>
                <a:latin typeface="Source Sans Pro Black" panose="020B0803030403020204" charset="0"/>
                <a:cs typeface="Source Sans Pro Black" panose="020B0803030403020204" charset="0"/>
              </a:rPr>
              <a:t>Analisis  functionality suibility</a:t>
            </a:r>
            <a:endParaRPr lang="en-US" sz="2000">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657668" y="1887855"/>
            <a:ext cx="7945120" cy="101473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Pengujian ditentukan dari hasil pengujian skor persentase  untuk masing-masing instrumen. Pada lembar jawaban setiap item pertanyaan menggunakan skala Guttman.</a:t>
            </a:r>
            <a:endParaRPr lang="en-US" sz="2000">
              <a:latin typeface="Source Sans Pro Black" panose="020B0803030403020204" charset="0"/>
              <a:cs typeface="Source Sans Pro Black" panose="020B0803030403020204" charset="0"/>
            </a:endParaRPr>
          </a:p>
        </p:txBody>
      </p:sp>
      <p:sp>
        <p:nvSpPr>
          <p:cNvPr id="6" name="Text Box 5"/>
          <p:cNvSpPr txBox="1"/>
          <p:nvPr/>
        </p:nvSpPr>
        <p:spPr>
          <a:xfrm>
            <a:off x="2123123" y="3351530"/>
            <a:ext cx="7945120" cy="2399665"/>
          </a:xfrm>
          <a:prstGeom prst="rect">
            <a:avLst/>
          </a:prstGeom>
          <a:noFill/>
        </p:spPr>
        <p:txBody>
          <a:bodyPr wrap="square" rtlCol="0">
            <a:spAutoFit/>
          </a:bodyPr>
          <a:p>
            <a:pPr indent="0" algn="l">
              <a:lnSpc>
                <a:spcPct val="150000"/>
              </a:lnSpc>
              <a:buNone/>
            </a:pPr>
            <a:r>
              <a:rPr lang="en-US" sz="2000">
                <a:latin typeface="Source Sans Pro Black" panose="020B0803030403020204" charset="0"/>
                <a:cs typeface="Source Sans Pro Black" panose="020B0803030403020204" charset="0"/>
              </a:rPr>
              <a:t>Nilai jawaban “Ya” 	= 1</a:t>
            </a:r>
            <a:endParaRPr lang="en-US" sz="2000">
              <a:latin typeface="Source Sans Pro Black" panose="020B0803030403020204" charset="0"/>
              <a:cs typeface="Source Sans Pro Black" panose="020B0803030403020204" charset="0"/>
            </a:endParaRPr>
          </a:p>
          <a:p>
            <a:pPr indent="0" algn="l">
              <a:lnSpc>
                <a:spcPct val="150000"/>
              </a:lnSpc>
              <a:buNone/>
            </a:pPr>
            <a:r>
              <a:rPr lang="en-US" sz="2000">
                <a:latin typeface="Source Sans Pro Black" panose="020B0803030403020204" charset="0"/>
                <a:cs typeface="Source Sans Pro Black" panose="020B0803030403020204" charset="0"/>
              </a:rPr>
              <a:t>Nilai jawaban “Tidak” = 0</a:t>
            </a:r>
            <a:endParaRPr lang="en-US" sz="2000">
              <a:latin typeface="Source Sans Pro Black" panose="020B0803030403020204" charset="0"/>
              <a:cs typeface="Source Sans Pro Black" panose="020B0803030403020204" charset="0"/>
            </a:endParaRPr>
          </a:p>
          <a:p>
            <a:pPr indent="0" algn="l">
              <a:lnSpc>
                <a:spcPct val="150000"/>
              </a:lnSpc>
              <a:buNone/>
            </a:pPr>
            <a:r>
              <a:rPr lang="en-US" sz="2000">
                <a:latin typeface="Source Sans Pro Black" panose="020B0803030403020204" charset="0"/>
                <a:cs typeface="Source Sans Pro Black" panose="020B0803030403020204" charset="0"/>
              </a:rPr>
              <a:t>Dikonversi dalam persentase:</a:t>
            </a:r>
            <a:endParaRPr lang="en-US" sz="2000">
              <a:latin typeface="Source Sans Pro Black" panose="020B0803030403020204" charset="0"/>
              <a:cs typeface="Source Sans Pro Black" panose="020B0803030403020204" charset="0"/>
            </a:endParaRPr>
          </a:p>
          <a:p>
            <a:pPr indent="0" algn="l">
              <a:lnSpc>
                <a:spcPct val="150000"/>
              </a:lnSpc>
              <a:buNone/>
            </a:pPr>
            <a:r>
              <a:rPr lang="en-US" sz="2000">
                <a:latin typeface="Source Sans Pro Black" panose="020B0803030403020204" charset="0"/>
                <a:cs typeface="Source Sans Pro Black" panose="020B0803030403020204" charset="0"/>
              </a:rPr>
              <a:t>Jawaban “Ya”: 1 x 100% = 100%</a:t>
            </a:r>
            <a:endParaRPr lang="en-US" sz="2000">
              <a:latin typeface="Source Sans Pro Black" panose="020B0803030403020204" charset="0"/>
              <a:cs typeface="Source Sans Pro Black" panose="020B0803030403020204" charset="0"/>
            </a:endParaRPr>
          </a:p>
          <a:p>
            <a:pPr indent="0" algn="l">
              <a:lnSpc>
                <a:spcPct val="150000"/>
              </a:lnSpc>
              <a:buNone/>
            </a:pPr>
            <a:r>
              <a:rPr lang="en-US" sz="2000">
                <a:latin typeface="Source Sans Pro Black" panose="020B0803030403020204" charset="0"/>
                <a:cs typeface="Source Sans Pro Black" panose="020B0803030403020204" charset="0"/>
              </a:rPr>
              <a:t>Jawab “Tidak”: 0 x 100% = 0% (sehingga tidak perlu dihitung lagi).</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3876675"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sym typeface="+mn-ea"/>
              </a:rPr>
              <a:t>Teknik Analisis Data</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3773805" cy="398780"/>
          </a:xfrm>
          <a:prstGeom prst="rect">
            <a:avLst/>
          </a:prstGeom>
          <a:noFill/>
        </p:spPr>
        <p:txBody>
          <a:bodyPr wrap="none" rtlCol="0">
            <a:spAutoFit/>
          </a:bodyPr>
          <a:p>
            <a:pPr algn="l"/>
            <a:r>
              <a:rPr lang="en-US" sz="2000">
                <a:solidFill>
                  <a:srgbClr val="06A940"/>
                </a:solidFill>
                <a:latin typeface="Source Sans Pro Black" panose="020B0803030403020204" charset="0"/>
                <a:cs typeface="Source Sans Pro Black" panose="020B0803030403020204" charset="0"/>
              </a:rPr>
              <a:t>Analisis performance efficiency</a:t>
            </a:r>
            <a:endParaRPr lang="en-US" sz="2000">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898968" y="2459990"/>
            <a:ext cx="7945120" cy="193802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Pengujian ini dilakukan dengan menghitung rata-rata skor semua halaman dan waktu respon yang diuji menggunakan GTmetrix. Menurut Jakob Nielsen (1993) dalam Gilang Pambudi (2016) 10 detik adalah batas waktu untuk menjaga perhatian user pada dialog (halaman). Waktu respon dinyatakan baik jika kurang dari 10 detik.</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3876675" cy="583565"/>
          </a:xfrm>
          <a:prstGeom prst="rect">
            <a:avLst/>
          </a:prstGeom>
          <a:noFill/>
        </p:spPr>
        <p:txBody>
          <a:bodyPr wrap="none" rtlCol="0">
            <a:spAutoFit/>
          </a:bodyPr>
          <a:p>
            <a:pPr algn="l"/>
            <a:r>
              <a:rPr lang="en-US" sz="3200">
                <a:solidFill>
                  <a:srgbClr val="06A940"/>
                </a:solidFill>
                <a:latin typeface="Source Sans Pro Black" panose="020B0803030403020204" charset="0"/>
                <a:cs typeface="Source Sans Pro Black" panose="020B0803030403020204" charset="0"/>
                <a:sym typeface="+mn-ea"/>
              </a:rPr>
              <a:t>Teknik Analisis Data</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2366010" cy="398780"/>
          </a:xfrm>
          <a:prstGeom prst="rect">
            <a:avLst/>
          </a:prstGeom>
          <a:noFill/>
        </p:spPr>
        <p:txBody>
          <a:bodyPr wrap="none" rtlCol="0">
            <a:spAutoFit/>
          </a:bodyPr>
          <a:p>
            <a:pPr algn="l"/>
            <a:r>
              <a:rPr lang="en-US" sz="2000">
                <a:solidFill>
                  <a:srgbClr val="06A940"/>
                </a:solidFill>
                <a:latin typeface="Source Sans Pro Black" panose="020B0803030403020204" charset="0"/>
                <a:cs typeface="Source Sans Pro Black" panose="020B0803030403020204" charset="0"/>
              </a:rPr>
              <a:t>Analisis Portability</a:t>
            </a:r>
            <a:endParaRPr lang="en-US" sz="2000">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898968" y="2778125"/>
            <a:ext cx="7945120" cy="101473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Pengujian dilakukan secara manual dengan  menjalankan sistem yang telah dikembangkan di berbagai macam  browser baik itu versi desktop maupun mobile.</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3876675" cy="583565"/>
          </a:xfrm>
          <a:prstGeom prst="rect">
            <a:avLst/>
          </a:prstGeom>
          <a:noFill/>
        </p:spPr>
        <p:txBody>
          <a:bodyPr wrap="none" rtlCol="0">
            <a:spAutoFit/>
          </a:bodyPr>
          <a:p>
            <a:r>
              <a:rPr lang="en-US" sz="3200">
                <a:solidFill>
                  <a:srgbClr val="06A940"/>
                </a:solidFill>
                <a:latin typeface="Source Sans Pro Black" panose="020B0803030403020204" charset="0"/>
                <a:cs typeface="Source Sans Pro Black" panose="020B0803030403020204" charset="0"/>
                <a:sym typeface="+mn-ea"/>
              </a:rPr>
              <a:t>Teknik Analisis Data</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2147570" cy="398780"/>
          </a:xfrm>
          <a:prstGeom prst="rect">
            <a:avLst/>
          </a:prstGeom>
          <a:noFill/>
        </p:spPr>
        <p:txBody>
          <a:bodyPr wrap="none" rtlCol="0">
            <a:spAutoFit/>
          </a:bodyPr>
          <a:p>
            <a:r>
              <a:rPr lang="en-US" sz="2000">
                <a:solidFill>
                  <a:srgbClr val="06A940"/>
                </a:solidFill>
                <a:latin typeface="Source Sans Pro Black" panose="020B0803030403020204" charset="0"/>
                <a:cs typeface="Source Sans Pro Black" panose="020B0803030403020204" charset="0"/>
              </a:rPr>
              <a:t>Analisis Usability</a:t>
            </a:r>
            <a:endParaRPr lang="en-US" sz="2000">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773238" y="1909445"/>
            <a:ext cx="7945120" cy="2245360"/>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Pengujian ini dilakukan dengan meggunakan angket atau kuisioner.  Pengguna akan memberikan penilaian menggunakan skala likert. </a:t>
            </a:r>
            <a:endParaRPr lang="en-US" sz="2000">
              <a:latin typeface="Source Sans Pro Black" panose="020B0803030403020204" charset="0"/>
              <a:cs typeface="Source Sans Pro Black" panose="020B0803030403020204" charset="0"/>
            </a:endParaRPr>
          </a:p>
          <a:p>
            <a:pPr indent="0" algn="ctr">
              <a:lnSpc>
                <a:spcPct val="100000"/>
              </a:lnSpc>
              <a:buNone/>
            </a:pPr>
            <a:endParaRPr lang="en-US" sz="2000">
              <a:latin typeface="Source Sans Pro Black" panose="020B0803030403020204" charset="0"/>
              <a:cs typeface="Source Sans Pro Black" panose="020B0803030403020204" charset="0"/>
            </a:endParaRPr>
          </a:p>
          <a:p>
            <a:pPr indent="0" algn="ctr">
              <a:lnSpc>
                <a:spcPct val="100000"/>
              </a:lnSpc>
              <a:buNone/>
            </a:pPr>
            <a:r>
              <a:rPr lang="en-US" sz="2000">
                <a:latin typeface="Source Sans Pro Black" panose="020B0803030403020204" charset="0"/>
                <a:cs typeface="Source Sans Pro Black" panose="020B0803030403020204" charset="0"/>
              </a:rPr>
              <a:t> Dalam analisis kelayakan aplikasi ini seperti contoh yang diberikan oleh Sugiyono (2017:94), digunakan perhitungan sebagai berikut:</a:t>
            </a:r>
            <a:endParaRPr lang="en-US" sz="2000">
              <a:latin typeface="Source Sans Pro Black" panose="020B0803030403020204" charset="0"/>
              <a:cs typeface="Source Sans Pro Black" panose="020B0803030403020204" charset="0"/>
            </a:endParaRPr>
          </a:p>
          <a:p>
            <a:pPr indent="0" algn="ctr">
              <a:lnSpc>
                <a:spcPct val="100000"/>
              </a:lnSpc>
              <a:buNone/>
            </a:pPr>
            <a:endParaRPr lang="en-US" sz="2000">
              <a:latin typeface="Source Sans Pro Black" panose="020B0803030403020204" charset="0"/>
              <a:cs typeface="Source Sans Pro Black" panose="020B0803030403020204" charset="0"/>
            </a:endParaRPr>
          </a:p>
          <a:p>
            <a:pPr indent="0" algn="ctr">
              <a:lnSpc>
                <a:spcPct val="100000"/>
              </a:lnSpc>
              <a:buNone/>
            </a:pPr>
            <a:endParaRPr lang="en-US" sz="2000">
              <a:latin typeface="Source Sans Pro Black" panose="020B0803030403020204" charset="0"/>
              <a:cs typeface="Source Sans Pro Black" panose="020B0803030403020204" charset="0"/>
            </a:endParaRPr>
          </a:p>
        </p:txBody>
      </p:sp>
      <p:graphicFrame>
        <p:nvGraphicFramePr>
          <p:cNvPr id="2" name="Content Placeholder -2147482624"/>
          <p:cNvGraphicFramePr>
            <a:graphicFrameLocks noChangeAspect="1"/>
          </p:cNvGraphicFramePr>
          <p:nvPr>
            <p:ph idx="1"/>
          </p:nvPr>
        </p:nvGraphicFramePr>
        <p:xfrm>
          <a:off x="2910840" y="3945890"/>
          <a:ext cx="5870575" cy="717550"/>
        </p:xfrm>
        <a:graphic>
          <a:graphicData uri="http://schemas.openxmlformats.org/presentationml/2006/ole">
            <mc:AlternateContent xmlns:mc="http://schemas.openxmlformats.org/markup-compatibility/2006">
              <mc:Choice xmlns:v="urn:schemas-microsoft-com:vml" Requires="v">
                <p:oleObj spid="_x0000_s3076" name="" r:id="rId1" imgW="3429000" imgH="419100" progId="Equation.KSEE3">
                  <p:embed/>
                </p:oleObj>
              </mc:Choice>
              <mc:Fallback>
                <p:oleObj name="" r:id="rId1" imgW="3429000" imgH="419100" progId="Equation.KSEE3">
                  <p:embed/>
                  <p:pic>
                    <p:nvPicPr>
                      <p:cNvPr id="0" name="Picture 3075"/>
                      <p:cNvPicPr/>
                      <p:nvPr/>
                    </p:nvPicPr>
                    <p:blipFill>
                      <a:blip r:embed="rId2"/>
                      <a:stretch>
                        <a:fillRect/>
                      </a:stretch>
                    </p:blipFill>
                    <p:spPr>
                      <a:xfrm>
                        <a:off x="2910840" y="3945890"/>
                        <a:ext cx="5870575" cy="717550"/>
                      </a:xfrm>
                      <a:prstGeom prst="rect">
                        <a:avLst/>
                      </a:prstGeom>
                      <a:noFill/>
                      <a:ln w="38100">
                        <a:noFill/>
                        <a:miter/>
                      </a:ln>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00100" y="488950"/>
            <a:ext cx="3876675" cy="583565"/>
          </a:xfrm>
          <a:prstGeom prst="rect">
            <a:avLst/>
          </a:prstGeom>
          <a:noFill/>
        </p:spPr>
        <p:txBody>
          <a:bodyPr wrap="none" rtlCol="0">
            <a:spAutoFit/>
          </a:bodyPr>
          <a:p>
            <a:r>
              <a:rPr lang="en-US" sz="3200">
                <a:solidFill>
                  <a:srgbClr val="06A940"/>
                </a:solidFill>
                <a:latin typeface="Source Sans Pro Black" panose="020B0803030403020204" charset="0"/>
                <a:cs typeface="Source Sans Pro Black" panose="020B0803030403020204" charset="0"/>
                <a:sym typeface="+mn-ea"/>
              </a:rPr>
              <a:t>Teknik Analisis Data</a:t>
            </a:r>
            <a:endParaRPr lang="en-US" sz="3200">
              <a:solidFill>
                <a:srgbClr val="06A940"/>
              </a:solidFill>
              <a:latin typeface="Source Sans Pro Black" panose="020B0803030403020204" charset="0"/>
              <a:cs typeface="Source Sans Pro Black" panose="020B0803030403020204" charset="0"/>
            </a:endParaRPr>
          </a:p>
        </p:txBody>
      </p:sp>
      <p:sp>
        <p:nvSpPr>
          <p:cNvPr id="5" name="Text Box 4"/>
          <p:cNvSpPr txBox="1"/>
          <p:nvPr/>
        </p:nvSpPr>
        <p:spPr>
          <a:xfrm>
            <a:off x="3821430" y="2719070"/>
            <a:ext cx="468630" cy="922020"/>
          </a:xfrm>
          <a:prstGeom prst="rect">
            <a:avLst/>
          </a:prstGeom>
          <a:noFill/>
        </p:spPr>
        <p:txBody>
          <a:bodyPr wrap="none" rtlCol="0">
            <a:spAutoFit/>
          </a:bodyPr>
          <a:p>
            <a:pPr marL="285750" indent="-285750">
              <a:lnSpc>
                <a:spcPct val="150000"/>
              </a:lnSpc>
              <a:buFont typeface="Wingdings" panose="05000000000000000000" charset="0"/>
              <a:buChar char="v"/>
            </a:pPr>
            <a:endParaRPr lang="en-US" b="1"/>
          </a:p>
          <a:p>
            <a:pPr marL="285750" indent="-285750">
              <a:lnSpc>
                <a:spcPct val="150000"/>
              </a:lnSpc>
              <a:buFont typeface="Wingdings" panose="05000000000000000000" charset="0"/>
              <a:buChar char="v"/>
            </a:pPr>
            <a:endParaRPr lang="en-US" b="1"/>
          </a:p>
        </p:txBody>
      </p:sp>
      <p:sp>
        <p:nvSpPr>
          <p:cNvPr id="3" name="Text Box 2"/>
          <p:cNvSpPr txBox="1"/>
          <p:nvPr/>
        </p:nvSpPr>
        <p:spPr>
          <a:xfrm>
            <a:off x="859790" y="1270635"/>
            <a:ext cx="2079625" cy="398780"/>
          </a:xfrm>
          <a:prstGeom prst="rect">
            <a:avLst/>
          </a:prstGeom>
          <a:noFill/>
        </p:spPr>
        <p:txBody>
          <a:bodyPr wrap="none" rtlCol="0">
            <a:spAutoFit/>
          </a:bodyPr>
          <a:p>
            <a:pPr algn="l"/>
            <a:r>
              <a:rPr lang="en-US" sz="2000">
                <a:solidFill>
                  <a:srgbClr val="06A940"/>
                </a:solidFill>
                <a:latin typeface="Source Sans Pro Black" panose="020B0803030403020204" charset="0"/>
                <a:cs typeface="Source Sans Pro Black" panose="020B0803030403020204" charset="0"/>
              </a:rPr>
              <a:t>Analisis Security</a:t>
            </a:r>
            <a:endParaRPr lang="en-US" sz="2000">
              <a:solidFill>
                <a:srgbClr val="06A940"/>
              </a:solidFill>
              <a:latin typeface="Source Sans Pro Black" panose="020B0803030403020204" charset="0"/>
              <a:cs typeface="Source Sans Pro Black" panose="020B0803030403020204" charset="0"/>
            </a:endParaRPr>
          </a:p>
        </p:txBody>
      </p:sp>
      <p:sp>
        <p:nvSpPr>
          <p:cNvPr id="8" name="Rectangle 7"/>
          <p:cNvSpPr/>
          <p:nvPr/>
        </p:nvSpPr>
        <p:spPr>
          <a:xfrm>
            <a:off x="859790" y="1329690"/>
            <a:ext cx="75565" cy="250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879918" y="2372360"/>
            <a:ext cx="7945120" cy="706755"/>
          </a:xfrm>
          <a:prstGeom prst="rect">
            <a:avLst/>
          </a:prstGeom>
          <a:noFill/>
        </p:spPr>
        <p:txBody>
          <a:bodyPr wrap="square" rtlCol="0">
            <a:spAutoFit/>
          </a:bodyPr>
          <a:p>
            <a:pPr indent="0" algn="ctr">
              <a:lnSpc>
                <a:spcPct val="100000"/>
              </a:lnSpc>
              <a:buNone/>
            </a:pPr>
            <a:r>
              <a:rPr lang="en-US" sz="2000">
                <a:latin typeface="Source Sans Pro Black" panose="020B0803030403020204" charset="0"/>
                <a:cs typeface="Source Sans Pro Black" panose="020B0803030403020204" charset="0"/>
              </a:rPr>
              <a:t>Pengujian security tingkat keamanan dilakukan dengan pengujian terbebas dari vulnerability SQL Injection dan XSS.</a:t>
            </a:r>
            <a:endParaRPr lang="en-US" sz="2000">
              <a:latin typeface="Source Sans Pro Black" panose="020B0803030403020204" charset="0"/>
              <a:cs typeface="Source Sans Pro Black" panose="020B080303040302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43405" y="2412365"/>
            <a:ext cx="8872220" cy="1783715"/>
          </a:xfrm>
          <a:prstGeom prst="rect">
            <a:avLst/>
          </a:prstGeom>
          <a:noFill/>
        </p:spPr>
        <p:txBody>
          <a:bodyPr wrap="square" rtlCol="0">
            <a:spAutoFit/>
          </a:bodyPr>
          <a:p>
            <a:pPr indent="0" algn="ctr">
              <a:lnSpc>
                <a:spcPct val="100000"/>
              </a:lnSpc>
              <a:buNone/>
            </a:pPr>
            <a:r>
              <a:rPr lang="en-US" sz="2800">
                <a:latin typeface="Source Sans Pro Black" panose="020B0803030403020204" charset="0"/>
                <a:cs typeface="Source Sans Pro Black" panose="020B0803030403020204" charset="0"/>
              </a:rPr>
              <a:t>Kamu yang sekarang (anak muda) bertanggung jawab atas ribuan pengangguran di masa depan.</a:t>
            </a:r>
            <a:endParaRPr lang="en-US" sz="2000">
              <a:latin typeface="Source Sans Pro Black" panose="020B0803030403020204" charset="0"/>
              <a:cs typeface="Source Sans Pro Black" panose="020B0803030403020204" charset="0"/>
            </a:endParaRPr>
          </a:p>
          <a:p>
            <a:pPr indent="0" algn="ctr">
              <a:lnSpc>
                <a:spcPct val="100000"/>
              </a:lnSpc>
              <a:buNone/>
            </a:pPr>
            <a:endParaRPr lang="en-US" sz="2000">
              <a:latin typeface="Source Sans Pro Black" panose="020B0803030403020204" charset="0"/>
              <a:cs typeface="Source Sans Pro Black" panose="020B0803030403020204" charset="0"/>
            </a:endParaRPr>
          </a:p>
          <a:p>
            <a:pPr indent="0" algn="ctr">
              <a:lnSpc>
                <a:spcPct val="100000"/>
              </a:lnSpc>
              <a:buNone/>
            </a:pPr>
            <a:r>
              <a:rPr lang="en-US" sz="2000" i="1">
                <a:latin typeface="MS PGothic" panose="020B0600070205080204" charset="-128"/>
                <a:ea typeface="MS PGothic" panose="020B0600070205080204" charset="-128"/>
                <a:cs typeface="Times New Roman" panose="02020603050405020304" charset="0"/>
                <a:sym typeface="+mn-ea"/>
              </a:rPr>
              <a:t>-</a:t>
            </a:r>
            <a:r>
              <a:rPr lang="en-US" sz="2000" i="1">
                <a:latin typeface="Source Sans Pro Black" panose="020B0803030403020204" charset="0"/>
                <a:cs typeface="Source Sans Pro Black" panose="020B0803030403020204" charset="0"/>
                <a:sym typeface="+mn-ea"/>
              </a:rPr>
              <a:t> </a:t>
            </a:r>
            <a:r>
              <a:rPr lang="en-US" sz="2000">
                <a:latin typeface="Source Sans Pro ExtraLight" panose="020B0303030403020204" charset="0"/>
                <a:cs typeface="Source Sans Pro ExtraLight" panose="020B0303030403020204" charset="0"/>
                <a:sym typeface="+mn-ea"/>
              </a:rPr>
              <a:t>Lis Sutjiati </a:t>
            </a:r>
            <a:r>
              <a:rPr lang="en-US" sz="2000">
                <a:latin typeface="MS PGothic" panose="020B0600070205080204" charset="-128"/>
                <a:ea typeface="MS PGothic" panose="020B0600070205080204" charset="-128"/>
                <a:cs typeface="Times New Roman" panose="02020603050405020304" charset="0"/>
                <a:sym typeface="+mn-ea"/>
              </a:rPr>
              <a:t>-</a:t>
            </a:r>
            <a:endParaRPr lang="en-US" sz="2000" i="1">
              <a:latin typeface="Source Sans Pro Black" panose="020B0803030403020204" charset="0"/>
              <a:cs typeface="Source Sans Pro Black" panose="020B0803030403020204" charset="0"/>
            </a:endParaRPr>
          </a:p>
          <a:p>
            <a:pPr indent="0" algn="ctr">
              <a:lnSpc>
                <a:spcPct val="100000"/>
              </a:lnSpc>
              <a:buNone/>
            </a:pPr>
            <a:r>
              <a:rPr lang="en-US" sz="1400" i="1">
                <a:latin typeface="Source Sans Pro ExtraLight" panose="020B0303030403020204" charset="0"/>
                <a:cs typeface="Source Sans Pro ExtraLight" panose="020B0303030403020204" charset="0"/>
              </a:rPr>
              <a:t>Staf Khusus Menteri Kominfo Bidang Ekonomi Digital</a:t>
            </a:r>
            <a:endParaRPr lang="en-US" sz="1400" i="1">
              <a:latin typeface="Source Sans Pro ExtraLight" panose="020B0303030403020204" charset="0"/>
              <a:cs typeface="Source Sans Pro ExtraLight" panose="020B0303030403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2155" y="2653030"/>
            <a:ext cx="10515600" cy="1325563"/>
          </a:xfrm>
        </p:spPr>
        <p:txBody>
          <a:bodyPr/>
          <a:p>
            <a:pPr algn="ctr"/>
            <a:r>
              <a:rPr lang="en-US">
                <a:solidFill>
                  <a:srgbClr val="06A940"/>
                </a:solidFill>
                <a:latin typeface="Source Sans Pro Black" panose="020B0803030403020204" charset="0"/>
                <a:cs typeface="Source Sans Pro Black" panose="020B0803030403020204" charset="0"/>
              </a:rPr>
              <a:t>TERIMA KASIH</a:t>
            </a:r>
            <a:endParaRPr lang="en-US">
              <a:solidFill>
                <a:srgbClr val="06A940"/>
              </a:solidFill>
              <a:latin typeface="Source Sans Pro Black" panose="020B0803030403020204" charset="0"/>
              <a:cs typeface="Source Sans Pro Black" panose="020B0803030403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54760" y="-20320"/>
            <a:ext cx="10956290" cy="6898640"/>
          </a:xfrm>
          <a:prstGeom prst="rect">
            <a:avLst/>
          </a:prstGeom>
        </p:spPr>
      </p:pic>
      <p:sp>
        <p:nvSpPr>
          <p:cNvPr id="11" name="Freeform 10"/>
          <p:cNvSpPr/>
          <p:nvPr/>
        </p:nvSpPr>
        <p:spPr>
          <a:xfrm>
            <a:off x="-18415" y="-33655"/>
            <a:ext cx="8698230" cy="6898005"/>
          </a:xfrm>
          <a:custGeom>
            <a:avLst/>
            <a:gdLst/>
            <a:ahLst/>
            <a:cxnLst>
              <a:cxn ang="3">
                <a:pos x="hc" y="t"/>
              </a:cxn>
              <a:cxn ang="cd2">
                <a:pos x="l" y="vc"/>
              </a:cxn>
              <a:cxn ang="cd4">
                <a:pos x="hc" y="b"/>
              </a:cxn>
              <a:cxn ang="0">
                <a:pos x="r" y="vc"/>
              </a:cxn>
            </a:cxnLst>
            <a:rect l="l" t="t" r="r" b="b"/>
            <a:pathLst>
              <a:path w="13698" h="10863">
                <a:moveTo>
                  <a:pt x="0" y="0"/>
                </a:moveTo>
                <a:lnTo>
                  <a:pt x="12421" y="0"/>
                </a:lnTo>
                <a:lnTo>
                  <a:pt x="12461" y="68"/>
                </a:lnTo>
                <a:cubicBezTo>
                  <a:pt x="13248" y="1437"/>
                  <a:pt x="13698" y="3024"/>
                  <a:pt x="13698" y="4716"/>
                </a:cubicBezTo>
                <a:cubicBezTo>
                  <a:pt x="13698" y="7053"/>
                  <a:pt x="12840" y="9189"/>
                  <a:pt x="11421" y="10827"/>
                </a:cubicBezTo>
                <a:lnTo>
                  <a:pt x="11389" y="10863"/>
                </a:lnTo>
                <a:lnTo>
                  <a:pt x="0" y="10863"/>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6" name="Text Box 5"/>
          <p:cNvSpPr txBox="1"/>
          <p:nvPr/>
        </p:nvSpPr>
        <p:spPr>
          <a:xfrm>
            <a:off x="838200" y="2404110"/>
            <a:ext cx="6576060" cy="1568450"/>
          </a:xfrm>
          <a:prstGeom prst="rect">
            <a:avLst/>
          </a:prstGeom>
          <a:noFill/>
        </p:spPr>
        <p:txBody>
          <a:bodyPr wrap="square" rtlCol="0">
            <a:spAutoFit/>
          </a:bodyPr>
          <a:p>
            <a:pPr algn="l"/>
            <a:r>
              <a:rPr lang="en-US" sz="2400">
                <a:solidFill>
                  <a:schemeClr val="bg1"/>
                </a:solidFill>
                <a:latin typeface="Source Sans Pro Black" panose="020B0803030403020204" charset="0"/>
                <a:cs typeface="Source Sans Pro Black" panose="020B0803030403020204" charset="0"/>
              </a:rPr>
              <a:t>Fenomena bonus demografi di tengah pasar yang semakin bebas selain menjadi peluang, juga menjadi ancaman apabila serapan tenaga kerja tidak optimal. </a:t>
            </a:r>
            <a:endParaRPr lang="en-US" sz="2400">
              <a:solidFill>
                <a:schemeClr val="bg1"/>
              </a:solidFill>
              <a:latin typeface="Source Sans Pro Black" panose="020B0803030403020204" charset="0"/>
              <a:cs typeface="Source Sans Pro Black" panose="020B0803030403020204" charset="0"/>
            </a:endParaRPr>
          </a:p>
        </p:txBody>
      </p:sp>
      <p:sp>
        <p:nvSpPr>
          <p:cNvPr id="8" name="Rectangle 7"/>
          <p:cNvSpPr/>
          <p:nvPr/>
        </p:nvSpPr>
        <p:spPr>
          <a:xfrm>
            <a:off x="707390" y="2404110"/>
            <a:ext cx="130810" cy="15684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r="16951"/>
          <a:stretch>
            <a:fillRect/>
          </a:stretch>
        </p:blipFill>
        <p:spPr>
          <a:xfrm>
            <a:off x="3730625" y="6350"/>
            <a:ext cx="8484235" cy="6844665"/>
          </a:xfrm>
          <a:prstGeom prst="rect">
            <a:avLst/>
          </a:prstGeom>
        </p:spPr>
      </p:pic>
      <p:sp>
        <p:nvSpPr>
          <p:cNvPr id="11" name="Freeform 10"/>
          <p:cNvSpPr/>
          <p:nvPr/>
        </p:nvSpPr>
        <p:spPr>
          <a:xfrm>
            <a:off x="-18415" y="-33655"/>
            <a:ext cx="8698230" cy="6898005"/>
          </a:xfrm>
          <a:custGeom>
            <a:avLst/>
            <a:gdLst/>
            <a:ahLst/>
            <a:cxnLst>
              <a:cxn ang="3">
                <a:pos x="hc" y="t"/>
              </a:cxn>
              <a:cxn ang="cd2">
                <a:pos x="l" y="vc"/>
              </a:cxn>
              <a:cxn ang="cd4">
                <a:pos x="hc" y="b"/>
              </a:cxn>
              <a:cxn ang="0">
                <a:pos x="r" y="vc"/>
              </a:cxn>
            </a:cxnLst>
            <a:rect l="l" t="t" r="r" b="b"/>
            <a:pathLst>
              <a:path w="13698" h="10863">
                <a:moveTo>
                  <a:pt x="0" y="0"/>
                </a:moveTo>
                <a:lnTo>
                  <a:pt x="12421" y="0"/>
                </a:lnTo>
                <a:lnTo>
                  <a:pt x="12461" y="68"/>
                </a:lnTo>
                <a:cubicBezTo>
                  <a:pt x="13248" y="1437"/>
                  <a:pt x="13698" y="3024"/>
                  <a:pt x="13698" y="4716"/>
                </a:cubicBezTo>
                <a:cubicBezTo>
                  <a:pt x="13698" y="7053"/>
                  <a:pt x="12840" y="9189"/>
                  <a:pt x="11421" y="10827"/>
                </a:cubicBezTo>
                <a:lnTo>
                  <a:pt x="11389" y="10863"/>
                </a:lnTo>
                <a:lnTo>
                  <a:pt x="0" y="10863"/>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6" name="Text Box 5"/>
          <p:cNvSpPr txBox="1"/>
          <p:nvPr/>
        </p:nvSpPr>
        <p:spPr>
          <a:xfrm>
            <a:off x="1818005" y="2167890"/>
            <a:ext cx="3771900" cy="706755"/>
          </a:xfrm>
          <a:prstGeom prst="rect">
            <a:avLst/>
          </a:prstGeom>
          <a:noFill/>
        </p:spPr>
        <p:txBody>
          <a:bodyPr wrap="none" rtlCol="0">
            <a:spAutoFit/>
          </a:bodyPr>
          <a:p>
            <a:r>
              <a:rPr lang="en-US" sz="4000">
                <a:solidFill>
                  <a:schemeClr val="bg1"/>
                </a:solidFill>
                <a:latin typeface="Source Sans Pro Black" panose="020B0803030403020204" charset="0"/>
                <a:cs typeface="Source Sans Pro Black" panose="020B0803030403020204" charset="0"/>
              </a:rPr>
              <a:t>Pengangguran?</a:t>
            </a:r>
            <a:endParaRPr lang="en-US" sz="4000">
              <a:solidFill>
                <a:schemeClr val="bg1"/>
              </a:solidFill>
              <a:latin typeface="Source Sans Pro Black" panose="020B0803030403020204" charset="0"/>
              <a:cs typeface="Source Sans Pro Black" panose="020B0803030403020204" charset="0"/>
            </a:endParaRPr>
          </a:p>
        </p:txBody>
      </p:sp>
      <p:sp>
        <p:nvSpPr>
          <p:cNvPr id="7" name="Text Box 6"/>
          <p:cNvSpPr txBox="1"/>
          <p:nvPr/>
        </p:nvSpPr>
        <p:spPr>
          <a:xfrm>
            <a:off x="1818005" y="3380740"/>
            <a:ext cx="5184775" cy="706755"/>
          </a:xfrm>
          <a:prstGeom prst="rect">
            <a:avLst/>
          </a:prstGeom>
          <a:noFill/>
        </p:spPr>
        <p:txBody>
          <a:bodyPr wrap="none" rtlCol="0">
            <a:spAutoFit/>
          </a:bodyPr>
          <a:p>
            <a:r>
              <a:rPr lang="en-US" sz="4000">
                <a:solidFill>
                  <a:schemeClr val="bg1"/>
                </a:solidFill>
                <a:latin typeface="Source Sans Pro Black" panose="020B0803030403020204" charset="0"/>
                <a:cs typeface="Source Sans Pro Black" panose="020B0803030403020204" charset="0"/>
              </a:rPr>
              <a:t>Tidak berpendidikan?</a:t>
            </a:r>
            <a:endParaRPr lang="en-US" sz="4000">
              <a:solidFill>
                <a:schemeClr val="bg1"/>
              </a:solidFill>
              <a:latin typeface="Source Sans Pro Black" panose="020B0803030403020204" charset="0"/>
              <a:cs typeface="Source Sans Pro Black" panose="020B0803030403020204" charset="0"/>
            </a:endParaRPr>
          </a:p>
        </p:txBody>
      </p:sp>
      <p:sp>
        <p:nvSpPr>
          <p:cNvPr id="8" name="Rectangle 7"/>
          <p:cNvSpPr/>
          <p:nvPr/>
        </p:nvSpPr>
        <p:spPr>
          <a:xfrm>
            <a:off x="1586865" y="1978660"/>
            <a:ext cx="130810" cy="246824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18515" y="16510"/>
            <a:ext cx="11393170" cy="6847840"/>
          </a:xfrm>
          <a:prstGeom prst="rect">
            <a:avLst/>
          </a:prstGeom>
        </p:spPr>
      </p:pic>
      <p:sp>
        <p:nvSpPr>
          <p:cNvPr id="6" name="Freeform 5"/>
          <p:cNvSpPr/>
          <p:nvPr/>
        </p:nvSpPr>
        <p:spPr>
          <a:xfrm>
            <a:off x="-18415" y="-33655"/>
            <a:ext cx="8698230" cy="6898005"/>
          </a:xfrm>
          <a:custGeom>
            <a:avLst/>
            <a:gdLst/>
            <a:ahLst/>
            <a:cxnLst>
              <a:cxn ang="3">
                <a:pos x="hc" y="t"/>
              </a:cxn>
              <a:cxn ang="cd2">
                <a:pos x="l" y="vc"/>
              </a:cxn>
              <a:cxn ang="cd4">
                <a:pos x="hc" y="b"/>
              </a:cxn>
              <a:cxn ang="0">
                <a:pos x="r" y="vc"/>
              </a:cxn>
            </a:cxnLst>
            <a:rect l="l" t="t" r="r" b="b"/>
            <a:pathLst>
              <a:path w="13698" h="10863">
                <a:moveTo>
                  <a:pt x="0" y="0"/>
                </a:moveTo>
                <a:lnTo>
                  <a:pt x="12421" y="0"/>
                </a:lnTo>
                <a:lnTo>
                  <a:pt x="12461" y="68"/>
                </a:lnTo>
                <a:cubicBezTo>
                  <a:pt x="13248" y="1437"/>
                  <a:pt x="13698" y="3024"/>
                  <a:pt x="13698" y="4716"/>
                </a:cubicBezTo>
                <a:cubicBezTo>
                  <a:pt x="13698" y="7053"/>
                  <a:pt x="12840" y="9189"/>
                  <a:pt x="11421" y="10827"/>
                </a:cubicBezTo>
                <a:lnTo>
                  <a:pt x="11389" y="10863"/>
                </a:lnTo>
                <a:lnTo>
                  <a:pt x="0" y="10863"/>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7" name="Text Box 6"/>
          <p:cNvSpPr txBox="1"/>
          <p:nvPr/>
        </p:nvSpPr>
        <p:spPr>
          <a:xfrm>
            <a:off x="2146935" y="2805430"/>
            <a:ext cx="3168015" cy="460375"/>
          </a:xfrm>
          <a:prstGeom prst="rect">
            <a:avLst/>
          </a:prstGeom>
          <a:noFill/>
        </p:spPr>
        <p:txBody>
          <a:bodyPr wrap="none" rtlCol="0">
            <a:spAutoFit/>
          </a:bodyPr>
          <a:p>
            <a:pPr algn="l"/>
            <a:r>
              <a:rPr lang="en-US" sz="2400">
                <a:solidFill>
                  <a:schemeClr val="bg1"/>
                </a:solidFill>
                <a:latin typeface="Source Sans Pro Black" panose="020B0803030403020204" charset="0"/>
                <a:cs typeface="Source Sans Pro Black" panose="020B0803030403020204" charset="0"/>
              </a:rPr>
              <a:t> Pekerja penuh waktu</a:t>
            </a:r>
            <a:endParaRPr lang="en-US" sz="2400">
              <a:solidFill>
                <a:schemeClr val="bg1"/>
              </a:solidFill>
              <a:latin typeface="Source Sans Pro Black" panose="020B0803030403020204" charset="0"/>
              <a:cs typeface="Source Sans Pro Black" panose="020B0803030403020204" charset="0"/>
            </a:endParaRPr>
          </a:p>
        </p:txBody>
      </p:sp>
      <p:sp>
        <p:nvSpPr>
          <p:cNvPr id="8" name="Text Box 7"/>
          <p:cNvSpPr txBox="1"/>
          <p:nvPr/>
        </p:nvSpPr>
        <p:spPr>
          <a:xfrm>
            <a:off x="2038985" y="1449705"/>
            <a:ext cx="3035300" cy="645160"/>
          </a:xfrm>
          <a:prstGeom prst="rect">
            <a:avLst/>
          </a:prstGeom>
          <a:noFill/>
        </p:spPr>
        <p:txBody>
          <a:bodyPr wrap="none" rtlCol="0">
            <a:spAutoFit/>
          </a:bodyPr>
          <a:p>
            <a:r>
              <a:rPr lang="en-US" sz="3600">
                <a:solidFill>
                  <a:schemeClr val="bg1"/>
                </a:solidFill>
                <a:latin typeface="Source Sans Pro Black" panose="020B0803030403020204" charset="0"/>
                <a:cs typeface="Source Sans Pro Black" panose="020B0803030403020204" charset="0"/>
              </a:rPr>
              <a:t>Secara Umum</a:t>
            </a:r>
            <a:endParaRPr lang="en-US" sz="3600">
              <a:solidFill>
                <a:schemeClr val="bg1"/>
              </a:solidFill>
              <a:latin typeface="Source Sans Pro Black" panose="020B0803030403020204" charset="0"/>
              <a:cs typeface="Source Sans Pro Black" panose="020B0803030403020204" charset="0"/>
            </a:endParaRPr>
          </a:p>
        </p:txBody>
      </p:sp>
      <p:sp>
        <p:nvSpPr>
          <p:cNvPr id="9" name="Rectangle 8"/>
          <p:cNvSpPr/>
          <p:nvPr/>
        </p:nvSpPr>
        <p:spPr>
          <a:xfrm>
            <a:off x="2061845" y="2861945"/>
            <a:ext cx="85090" cy="4286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146935" y="3580130"/>
            <a:ext cx="3121660" cy="460375"/>
          </a:xfrm>
          <a:prstGeom prst="rect">
            <a:avLst/>
          </a:prstGeom>
          <a:noFill/>
        </p:spPr>
        <p:txBody>
          <a:bodyPr wrap="none" rtlCol="0">
            <a:spAutoFit/>
          </a:bodyPr>
          <a:p>
            <a:pPr algn="l"/>
            <a:r>
              <a:rPr lang="en-US" sz="2400">
                <a:solidFill>
                  <a:schemeClr val="bg1"/>
                </a:solidFill>
                <a:latin typeface="Source Sans Pro Black" panose="020B0803030403020204" charset="0"/>
                <a:cs typeface="Source Sans Pro Black" panose="020B0803030403020204" charset="0"/>
              </a:rPr>
              <a:t> Pekerja paruh waktu</a:t>
            </a:r>
            <a:endParaRPr lang="en-US" sz="2400">
              <a:solidFill>
                <a:schemeClr val="bg1"/>
              </a:solidFill>
              <a:latin typeface="Source Sans Pro Black" panose="020B0803030403020204" charset="0"/>
              <a:cs typeface="Source Sans Pro Black" panose="020B0803030403020204" charset="0"/>
            </a:endParaRPr>
          </a:p>
        </p:txBody>
      </p:sp>
      <p:sp>
        <p:nvSpPr>
          <p:cNvPr id="12" name="Rectangle 11"/>
          <p:cNvSpPr/>
          <p:nvPr/>
        </p:nvSpPr>
        <p:spPr>
          <a:xfrm>
            <a:off x="2061845" y="3649345"/>
            <a:ext cx="85090" cy="4286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endParaRPr lang="en-US"/>
          </a:p>
        </p:txBody>
      </p:sp>
      <p:pic>
        <p:nvPicPr>
          <p:cNvPr id="11" name="Content Placeholder 10"/>
          <p:cNvPicPr>
            <a:picLocks noChangeAspect="1"/>
          </p:cNvPicPr>
          <p:nvPr>
            <p:ph idx="1"/>
          </p:nvPr>
        </p:nvPicPr>
        <p:blipFill>
          <a:blip r:embed="rId1"/>
          <a:stretch>
            <a:fillRect/>
          </a:stretch>
        </p:blipFill>
        <p:spPr>
          <a:xfrm flipH="1">
            <a:off x="1823085" y="-33655"/>
            <a:ext cx="10359390" cy="6898005"/>
          </a:xfrm>
          <a:prstGeom prst="rect">
            <a:avLst/>
          </a:prstGeom>
        </p:spPr>
      </p:pic>
      <p:sp>
        <p:nvSpPr>
          <p:cNvPr id="6" name="Freeform 5"/>
          <p:cNvSpPr/>
          <p:nvPr/>
        </p:nvSpPr>
        <p:spPr>
          <a:xfrm>
            <a:off x="-18415" y="-33655"/>
            <a:ext cx="8698230" cy="6898005"/>
          </a:xfrm>
          <a:custGeom>
            <a:avLst/>
            <a:gdLst/>
            <a:ahLst/>
            <a:cxnLst>
              <a:cxn ang="3">
                <a:pos x="hc" y="t"/>
              </a:cxn>
              <a:cxn ang="cd2">
                <a:pos x="l" y="vc"/>
              </a:cxn>
              <a:cxn ang="cd4">
                <a:pos x="hc" y="b"/>
              </a:cxn>
              <a:cxn ang="0">
                <a:pos x="r" y="vc"/>
              </a:cxn>
            </a:cxnLst>
            <a:rect l="l" t="t" r="r" b="b"/>
            <a:pathLst>
              <a:path w="13698" h="10863">
                <a:moveTo>
                  <a:pt x="0" y="0"/>
                </a:moveTo>
                <a:lnTo>
                  <a:pt x="12421" y="0"/>
                </a:lnTo>
                <a:lnTo>
                  <a:pt x="12461" y="68"/>
                </a:lnTo>
                <a:cubicBezTo>
                  <a:pt x="13248" y="1437"/>
                  <a:pt x="13698" y="3024"/>
                  <a:pt x="13698" y="4716"/>
                </a:cubicBezTo>
                <a:cubicBezTo>
                  <a:pt x="13698" y="7053"/>
                  <a:pt x="12840" y="9189"/>
                  <a:pt x="11421" y="10827"/>
                </a:cubicBezTo>
                <a:lnTo>
                  <a:pt x="11389" y="10863"/>
                </a:lnTo>
                <a:lnTo>
                  <a:pt x="0" y="10863"/>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3" name="Text Box 12"/>
          <p:cNvSpPr txBox="1"/>
          <p:nvPr/>
        </p:nvSpPr>
        <p:spPr>
          <a:xfrm>
            <a:off x="662940" y="2129790"/>
            <a:ext cx="4770755" cy="1568450"/>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Dunia freelancer di donimasi oleh produk digital</a:t>
            </a:r>
            <a:endParaRPr lang="en-US" sz="3200">
              <a:solidFill>
                <a:schemeClr val="bg1"/>
              </a:solidFill>
              <a:latin typeface="Source Sans Pro Black" panose="020B0803030403020204" charset="0"/>
              <a:cs typeface="Source Sans Pro Black" panose="020B0803030403020204" charset="0"/>
            </a:endParaRPr>
          </a:p>
        </p:txBody>
      </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r="29143"/>
          <a:stretch>
            <a:fillRect/>
          </a:stretch>
        </p:blipFill>
        <p:spPr>
          <a:xfrm>
            <a:off x="3168015" y="-10160"/>
            <a:ext cx="9016365" cy="6878320"/>
          </a:xfrm>
          <a:prstGeom prst="rect">
            <a:avLst/>
          </a:prstGeom>
        </p:spPr>
      </p:pic>
      <p:sp>
        <p:nvSpPr>
          <p:cNvPr id="6" name="Freeform 5"/>
          <p:cNvSpPr/>
          <p:nvPr/>
        </p:nvSpPr>
        <p:spPr>
          <a:xfrm>
            <a:off x="-18415" y="-33655"/>
            <a:ext cx="8698230" cy="6898005"/>
          </a:xfrm>
          <a:custGeom>
            <a:avLst/>
            <a:gdLst/>
            <a:ahLst/>
            <a:cxnLst>
              <a:cxn ang="3">
                <a:pos x="hc" y="t"/>
              </a:cxn>
              <a:cxn ang="cd2">
                <a:pos x="l" y="vc"/>
              </a:cxn>
              <a:cxn ang="cd4">
                <a:pos x="hc" y="b"/>
              </a:cxn>
              <a:cxn ang="0">
                <a:pos x="r" y="vc"/>
              </a:cxn>
            </a:cxnLst>
            <a:rect l="l" t="t" r="r" b="b"/>
            <a:pathLst>
              <a:path w="13698" h="10863">
                <a:moveTo>
                  <a:pt x="0" y="0"/>
                </a:moveTo>
                <a:lnTo>
                  <a:pt x="12421" y="0"/>
                </a:lnTo>
                <a:lnTo>
                  <a:pt x="12461" y="68"/>
                </a:lnTo>
                <a:cubicBezTo>
                  <a:pt x="13248" y="1437"/>
                  <a:pt x="13698" y="3024"/>
                  <a:pt x="13698" y="4716"/>
                </a:cubicBezTo>
                <a:cubicBezTo>
                  <a:pt x="13698" y="7053"/>
                  <a:pt x="12840" y="9189"/>
                  <a:pt x="11421" y="10827"/>
                </a:cubicBezTo>
                <a:lnTo>
                  <a:pt x="11389" y="10863"/>
                </a:lnTo>
                <a:lnTo>
                  <a:pt x="0" y="10863"/>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4" name="Text Box 13"/>
          <p:cNvSpPr txBox="1"/>
          <p:nvPr/>
        </p:nvSpPr>
        <p:spPr>
          <a:xfrm>
            <a:off x="318770" y="6047105"/>
            <a:ext cx="3435985" cy="583565"/>
          </a:xfrm>
          <a:prstGeom prst="rect">
            <a:avLst/>
          </a:prstGeom>
          <a:noFill/>
        </p:spPr>
        <p:txBody>
          <a:bodyPr wrap="square" rtlCol="0">
            <a:spAutoFit/>
          </a:bodyPr>
          <a:p>
            <a:r>
              <a:rPr lang="en-US" sz="3200">
                <a:solidFill>
                  <a:schemeClr val="bg1"/>
                </a:solidFill>
                <a:latin typeface="Source Sans Pro Black" panose="020B0803030403020204" charset="0"/>
                <a:cs typeface="Source Sans Pro Black" panose="020B0803030403020204" charset="0"/>
              </a:rPr>
              <a:t>LATAR BELAKANG</a:t>
            </a:r>
            <a:endParaRPr lang="en-US" sz="3200">
              <a:solidFill>
                <a:schemeClr val="bg1"/>
              </a:solidFill>
              <a:latin typeface="Source Sans Pro Black" panose="020B0803030403020204" charset="0"/>
              <a:cs typeface="Source Sans Pro Black" panose="020B0803030403020204" charset="0"/>
            </a:endParaRPr>
          </a:p>
        </p:txBody>
      </p:sp>
      <p:sp>
        <p:nvSpPr>
          <p:cNvPr id="2" name="Text Box 1"/>
          <p:cNvSpPr txBox="1"/>
          <p:nvPr/>
        </p:nvSpPr>
        <p:spPr>
          <a:xfrm>
            <a:off x="1274445" y="2754630"/>
            <a:ext cx="5725795" cy="1076325"/>
          </a:xfrm>
          <a:prstGeom prst="rect">
            <a:avLst/>
          </a:prstGeom>
          <a:noFill/>
        </p:spPr>
        <p:txBody>
          <a:bodyPr wrap="none" rtlCol="0">
            <a:spAutoFit/>
          </a:bodyPr>
          <a:p>
            <a:r>
              <a:rPr lang="en-US" sz="3200">
                <a:solidFill>
                  <a:schemeClr val="bg1"/>
                </a:solidFill>
                <a:latin typeface="Source Sans Pro Black" panose="020B0803030403020204" charset="0"/>
                <a:cs typeface="Source Sans Pro Black" panose="020B0803030403020204" charset="0"/>
              </a:rPr>
              <a:t>GINTAMA</a:t>
            </a:r>
            <a:endParaRPr lang="en-US" sz="3200">
              <a:solidFill>
                <a:schemeClr val="bg1"/>
              </a:solidFill>
              <a:latin typeface="Source Sans Pro Black" panose="020B0803030403020204" charset="0"/>
              <a:cs typeface="Source Sans Pro Black" panose="020B0803030403020204" charset="0"/>
            </a:endParaRPr>
          </a:p>
          <a:p>
            <a:r>
              <a:rPr lang="en-US" sz="3200">
                <a:solidFill>
                  <a:schemeClr val="bg1"/>
                </a:solidFill>
                <a:latin typeface="Source Sans Pro Black" panose="020B0803030403020204" charset="0"/>
                <a:cs typeface="Source Sans Pro Black" panose="020B0803030403020204" charset="0"/>
              </a:rPr>
              <a:t>OLEH: HIDEAKI SORACHI, 2003</a:t>
            </a:r>
            <a:endParaRPr lang="en-US" sz="3200">
              <a:solidFill>
                <a:schemeClr val="bg1"/>
              </a:solidFill>
              <a:latin typeface="Source Sans Pro Black" panose="020B0803030403020204" charset="0"/>
              <a:cs typeface="Source Sans Pro Black" panose="020B0803030403020204" charset="0"/>
            </a:endParaRPr>
          </a:p>
        </p:txBody>
      </p:sp>
      <p:sp>
        <p:nvSpPr>
          <p:cNvPr id="8" name="Rectangle 7"/>
          <p:cNvSpPr/>
          <p:nvPr/>
        </p:nvSpPr>
        <p:spPr>
          <a:xfrm>
            <a:off x="1160145" y="2754630"/>
            <a:ext cx="114300" cy="10979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11004</Words>
  <Application>WPS Presentation</Application>
  <PresentationFormat>Widescreen</PresentationFormat>
  <Paragraphs>353</Paragraphs>
  <Slides>49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3" baseType="lpstr">
      <vt:lpstr>Arial</vt:lpstr>
      <vt:lpstr>SimSun</vt:lpstr>
      <vt:lpstr>Wingdings</vt:lpstr>
      <vt:lpstr>Source Sans Pro Black</vt:lpstr>
      <vt:lpstr>MS PGothic</vt:lpstr>
      <vt:lpstr>Source Sans Pro ExtraLight</vt:lpstr>
      <vt:lpstr>Calibri Light</vt:lpstr>
      <vt:lpstr>Calibri</vt:lpstr>
      <vt:lpstr>Microsoft YaHei</vt:lpstr>
      <vt:lpstr>Arial Unicode MS</vt:lpstr>
      <vt:lpstr>Wingdings</vt:lpstr>
      <vt:lpstr>Times New Roman</vt:lpstr>
      <vt:lpstr>Office Theme</vt:lpstr>
      <vt:lpstr>Equation.KSEE3</vt:lpstr>
      <vt:lpstr>PowerPoint 演示文稿</vt:lpstr>
      <vt:lpstr>PENGEMBANGAN  SISTEM INFORMASI SKILL PUBLICATION AND FREERLANCER BERBASIS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INFOMASI SKILL PUBLICATION AND FREERLANCER</dc:title>
  <dc:creator/>
  <cp:lastModifiedBy>Aswar Kasim</cp:lastModifiedBy>
  <cp:revision>42</cp:revision>
  <dcterms:created xsi:type="dcterms:W3CDTF">2019-09-14T06:56:00Z</dcterms:created>
  <dcterms:modified xsi:type="dcterms:W3CDTF">2020-03-16T14:09:22Z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